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7" r:id="rId5"/>
    <p:sldId id="259" r:id="rId6"/>
    <p:sldId id="275" r:id="rId7"/>
    <p:sldId id="262" r:id="rId8"/>
    <p:sldId id="270" r:id="rId9"/>
    <p:sldId id="269" r:id="rId10"/>
    <p:sldId id="282" r:id="rId11"/>
    <p:sldId id="284" r:id="rId12"/>
    <p:sldId id="263" r:id="rId13"/>
    <p:sldId id="277" r:id="rId14"/>
    <p:sldId id="278" r:id="rId15"/>
    <p:sldId id="280" r:id="rId16"/>
    <p:sldId id="279" r:id="rId17"/>
    <p:sldId id="281" r:id="rId18"/>
    <p:sldId id="264" r:id="rId19"/>
    <p:sldId id="283" r:id="rId20"/>
    <p:sldId id="265" r:id="rId21"/>
    <p:sldId id="271" r:id="rId22"/>
    <p:sldId id="266"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3C937"/>
    <a:srgbClr val="E6AF00"/>
    <a:srgbClr val="FABE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4340C2-378B-42A7-9C6B-015A491DB771}" v="1356" dt="2024-05-01T09:28:36.649"/>
    <p1510:client id="{AD29EF28-F438-48D2-AA23-CF52DC0C2C93}" v="916" dt="2024-05-01T10:54:26.0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594" y="22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hun J B" userId="d28ef5bc25650403" providerId="LiveId" clId="{7FD819BE-CD77-4EDE-B836-8D7FF09D27F5}"/>
    <pc:docChg chg="modSld">
      <pc:chgData name="Mithun J B" userId="d28ef5bc25650403" providerId="LiveId" clId="{7FD819BE-CD77-4EDE-B836-8D7FF09D27F5}" dt="2024-05-02T02:01:09.708" v="14" actId="12"/>
      <pc:docMkLst>
        <pc:docMk/>
      </pc:docMkLst>
      <pc:sldChg chg="modSp mod">
        <pc:chgData name="Mithun J B" userId="d28ef5bc25650403" providerId="LiveId" clId="{7FD819BE-CD77-4EDE-B836-8D7FF09D27F5}" dt="2024-05-02T02:01:09.708" v="14" actId="12"/>
        <pc:sldMkLst>
          <pc:docMk/>
          <pc:sldMk cId="2080409455" sldId="264"/>
        </pc:sldMkLst>
        <pc:spChg chg="mod">
          <ac:chgData name="Mithun J B" userId="d28ef5bc25650403" providerId="LiveId" clId="{7FD819BE-CD77-4EDE-B836-8D7FF09D27F5}" dt="2024-05-02T02:01:09.708" v="14" actId="12"/>
          <ac:spMkLst>
            <pc:docMk/>
            <pc:sldMk cId="2080409455" sldId="264"/>
            <ac:spMk id="3" creationId="{00000000-0000-0000-0000-000000000000}"/>
          </ac:spMkLst>
        </pc:spChg>
      </pc:sldChg>
    </pc:docChg>
  </pc:docChgLst>
</pc:chgInfo>
</file>

<file path=ppt/media/image1.png>
</file>

<file path=ppt/media/image10.png>
</file>

<file path=ppt/media/image11.png>
</file>

<file path=ppt/media/image12.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2564" y="2127077"/>
            <a:ext cx="8686800" cy="1295399"/>
          </a:xfrm>
        </p:spPr>
        <p:txBody>
          <a:bodyPr>
            <a:noAutofit/>
          </a:bodyPr>
          <a:lstStyle/>
          <a:p>
            <a:r>
              <a:rPr lang="en-US" sz="3200" b="1" dirty="0">
                <a:solidFill>
                  <a:srgbClr val="0070C0"/>
                </a:solidFill>
                <a:latin typeface="Times New Roman" panose="02020603050405020304" pitchFamily="18" charset="0"/>
                <a:cs typeface="Times New Roman" panose="02020603050405020304" pitchFamily="18" charset="0"/>
              </a:rPr>
              <a:t>International Conference on Smart Systems for applications in Electrical Sciences </a:t>
            </a:r>
            <a:br>
              <a:rPr lang="en-US" sz="3200" b="1" dirty="0">
                <a:solidFill>
                  <a:srgbClr val="0070C0"/>
                </a:solidFill>
                <a:latin typeface="Times New Roman" panose="02020603050405020304" pitchFamily="18" charset="0"/>
                <a:cs typeface="Times New Roman" panose="02020603050405020304" pitchFamily="18" charset="0"/>
              </a:rPr>
            </a:br>
            <a:r>
              <a:rPr lang="en-US" sz="3200" b="1" dirty="0">
                <a:solidFill>
                  <a:srgbClr val="0070C0"/>
                </a:solidFill>
                <a:latin typeface="Times New Roman" panose="02020603050405020304" pitchFamily="18" charset="0"/>
                <a:cs typeface="Times New Roman" panose="02020603050405020304" pitchFamily="18" charset="0"/>
              </a:rPr>
              <a:t>ICSSES-2024</a:t>
            </a:r>
          </a:p>
        </p:txBody>
      </p:sp>
      <p:sp>
        <p:nvSpPr>
          <p:cNvPr id="3" name="Subtitle 2"/>
          <p:cNvSpPr>
            <a:spLocks noGrp="1"/>
          </p:cNvSpPr>
          <p:nvPr>
            <p:ph type="subTitle" idx="1"/>
          </p:nvPr>
        </p:nvSpPr>
        <p:spPr>
          <a:xfrm>
            <a:off x="68826" y="3870584"/>
            <a:ext cx="9040538" cy="2363068"/>
          </a:xfrm>
        </p:spPr>
        <p:txBody>
          <a:bodyPr>
            <a:noAutofit/>
          </a:bodyPr>
          <a:lstStyle/>
          <a:p>
            <a:r>
              <a:rPr lang="en-IN" sz="2000" b="1" dirty="0">
                <a:solidFill>
                  <a:srgbClr val="C00000"/>
                </a:solidFill>
                <a:latin typeface="Times New Roman" panose="02020603050405020304" pitchFamily="18" charset="0"/>
                <a:cs typeface="Times New Roman" panose="02020603050405020304" pitchFamily="18" charset="0"/>
              </a:rPr>
              <a:t>“</a:t>
            </a:r>
            <a:r>
              <a:rPr lang="en-IN" sz="3000" b="1" dirty="0">
                <a:solidFill>
                  <a:srgbClr val="C00000"/>
                </a:solidFill>
                <a:latin typeface="Times New Roman" panose="02020603050405020304" pitchFamily="18" charset="0"/>
                <a:cs typeface="Times New Roman" panose="02020603050405020304" pitchFamily="18" charset="0"/>
              </a:rPr>
              <a:t>Image Processing based Traffic Surveillance</a:t>
            </a:r>
            <a:r>
              <a:rPr lang="en-IN" sz="2000" b="1" dirty="0">
                <a:solidFill>
                  <a:srgbClr val="C00000"/>
                </a:solidFill>
                <a:latin typeface="Times New Roman" panose="02020603050405020304" pitchFamily="18" charset="0"/>
                <a:cs typeface="Times New Roman" panose="02020603050405020304" pitchFamily="18" charset="0"/>
              </a:rPr>
              <a:t>”</a:t>
            </a:r>
            <a:endParaRPr lang="en-US" sz="2000" b="1" i="0" u="none" strike="noStrike" baseline="0" dirty="0">
              <a:solidFill>
                <a:srgbClr val="C00000"/>
              </a:solidFill>
              <a:latin typeface="Times New Roman" panose="02020603050405020304" pitchFamily="18" charset="0"/>
              <a:cs typeface="Times New Roman" panose="02020603050405020304" pitchFamily="18" charset="0"/>
            </a:endParaRPr>
          </a:p>
          <a:p>
            <a:r>
              <a:rPr lang="en-US" sz="2000" b="1" dirty="0">
                <a:solidFill>
                  <a:schemeClr val="tx1"/>
                </a:solidFill>
                <a:latin typeface="Times New Roman" panose="02020603050405020304" pitchFamily="18" charset="0"/>
                <a:cs typeface="Times New Roman" panose="02020603050405020304" pitchFamily="18" charset="0"/>
              </a:rPr>
              <a:t>By</a:t>
            </a:r>
          </a:p>
          <a:p>
            <a:r>
              <a:rPr lang="en-US" sz="2200" b="1" dirty="0">
                <a:solidFill>
                  <a:srgbClr val="83C937"/>
                </a:solidFill>
                <a:latin typeface="Times New Roman" panose="02020603050405020304" pitchFamily="18" charset="0"/>
                <a:cs typeface="Times New Roman" panose="02020603050405020304" pitchFamily="18" charset="0"/>
              </a:rPr>
              <a:t>Mithun J B</a:t>
            </a:r>
          </a:p>
          <a:p>
            <a:endParaRPr lang="en-US" sz="2200" b="1" dirty="0">
              <a:solidFill>
                <a:srgbClr val="83C937"/>
              </a:solidFill>
              <a:latin typeface="Times New Roman" panose="02020603050405020304" pitchFamily="18" charset="0"/>
              <a:cs typeface="Times New Roman" panose="02020603050405020304" pitchFamily="18" charset="0"/>
            </a:endParaRPr>
          </a:p>
          <a:p>
            <a:r>
              <a:rPr lang="en-US" sz="2000" dirty="0">
                <a:solidFill>
                  <a:schemeClr val="tx1"/>
                </a:solidFill>
                <a:latin typeface="Times New Roman" panose="02020603050405020304" pitchFamily="18" charset="0"/>
                <a:cs typeface="Times New Roman" panose="02020603050405020304" pitchFamily="18" charset="0"/>
              </a:rPr>
              <a:t>Co-authors:-</a:t>
            </a:r>
          </a:p>
          <a:p>
            <a:r>
              <a:rPr lang="en-US" sz="2000" dirty="0">
                <a:solidFill>
                  <a:schemeClr val="tx1"/>
                </a:solidFill>
                <a:latin typeface="Times New Roman" panose="02020603050405020304" pitchFamily="18" charset="0"/>
                <a:cs typeface="Times New Roman" panose="02020603050405020304" pitchFamily="18" charset="0"/>
              </a:rPr>
              <a:t>A N Mukunda Rao, D K </a:t>
            </a:r>
            <a:r>
              <a:rPr lang="en-US" sz="2000" dirty="0" err="1">
                <a:solidFill>
                  <a:schemeClr val="tx1"/>
                </a:solidFill>
                <a:latin typeface="Times New Roman" panose="02020603050405020304" pitchFamily="18" charset="0"/>
                <a:cs typeface="Times New Roman" panose="02020603050405020304" pitchFamily="18" charset="0"/>
              </a:rPr>
              <a:t>Chandrakanth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Preetham</a:t>
            </a:r>
            <a:r>
              <a:rPr lang="en-US" sz="2000" dirty="0">
                <a:solidFill>
                  <a:schemeClr val="tx1"/>
                </a:solidFill>
                <a:latin typeface="Times New Roman" panose="02020603050405020304" pitchFamily="18" charset="0"/>
                <a:cs typeface="Times New Roman" panose="02020603050405020304" pitchFamily="18" charset="0"/>
              </a:rPr>
              <a:t> G M, Siddharth Prabhu</a:t>
            </a:r>
          </a:p>
          <a:p>
            <a:endParaRPr lang="en-US" sz="2000" dirty="0">
              <a:solidFill>
                <a:schemeClr val="tx1"/>
              </a:solidFill>
              <a:latin typeface="Times New Roman" panose="02020603050405020304" pitchFamily="18" charset="0"/>
              <a:cs typeface="Times New Roman" panose="02020603050405020304" pitchFamily="18" charset="0"/>
            </a:endParaRPr>
          </a:p>
          <a:p>
            <a:endParaRPr lang="en-US" sz="2200" b="1" dirty="0">
              <a:solidFill>
                <a:srgbClr val="83C937"/>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431166" y="6354337"/>
            <a:ext cx="1905000" cy="369332"/>
          </a:xfrm>
          <a:prstGeom prst="rect">
            <a:avLst/>
          </a:prstGeom>
          <a:noFill/>
        </p:spPr>
        <p:txBody>
          <a:bodyPr wrap="square" lIns="91440" tIns="45720" rIns="91440" bIns="45720" rtlCol="0" anchor="t">
            <a:spAutoFit/>
          </a:bodyPr>
          <a:lstStyle/>
          <a:p>
            <a:r>
              <a:rPr lang="en-US" dirty="0">
                <a:latin typeface="Times New Roman"/>
                <a:cs typeface="Times New Roman"/>
              </a:rPr>
              <a:t>Date: 04/05/2024</a:t>
            </a:r>
            <a:endParaRPr lang="en-US" dirty="0">
              <a:latin typeface="Times New Roman" panose="02020603050405020304" pitchFamily="18" charset="0"/>
              <a:cs typeface="Times New Roman" panose="02020603050405020304" pitchFamily="18" charset="0"/>
            </a:endParaRPr>
          </a:p>
        </p:txBody>
      </p:sp>
      <p:sp>
        <p:nvSpPr>
          <p:cNvPr id="8" name="TextBox 7"/>
          <p:cNvSpPr txBox="1"/>
          <p:nvPr/>
        </p:nvSpPr>
        <p:spPr>
          <a:xfrm>
            <a:off x="2209800" y="503663"/>
            <a:ext cx="6213764" cy="1200329"/>
          </a:xfrm>
          <a:prstGeom prst="rect">
            <a:avLst/>
          </a:prstGeom>
          <a:noFill/>
        </p:spPr>
        <p:txBody>
          <a:bodyPr wrap="square" rtlCol="0">
            <a:spAutoFit/>
          </a:bodyPr>
          <a:lstStyle/>
          <a:p>
            <a:pPr algn="ctr"/>
            <a:r>
              <a:rPr lang="en-US" sz="2400" b="1" dirty="0" err="1">
                <a:latin typeface="Times New Roman" panose="02020603050405020304" pitchFamily="18" charset="0"/>
                <a:cs typeface="Times New Roman" panose="02020603050405020304" pitchFamily="18" charset="0"/>
              </a:rPr>
              <a:t>Siddaganga</a:t>
            </a:r>
            <a:r>
              <a:rPr lang="en-US" sz="2400" b="1" dirty="0">
                <a:latin typeface="Times New Roman" panose="02020603050405020304" pitchFamily="18" charset="0"/>
                <a:cs typeface="Times New Roman" panose="02020603050405020304" pitchFamily="18" charset="0"/>
              </a:rPr>
              <a:t> Institute of Technology, </a:t>
            </a:r>
            <a:r>
              <a:rPr lang="en-US" sz="2400" b="1" dirty="0" err="1">
                <a:latin typeface="Times New Roman" panose="02020603050405020304" pitchFamily="18" charset="0"/>
                <a:cs typeface="Times New Roman" panose="02020603050405020304" pitchFamily="18" charset="0"/>
              </a:rPr>
              <a:t>Tumakuru</a:t>
            </a:r>
            <a:endParaRPr lang="en-US" sz="2400" b="1" dirty="0">
              <a:latin typeface="Times New Roman" panose="02020603050405020304" pitchFamily="18" charset="0"/>
              <a:cs typeface="Times New Roman" panose="02020603050405020304" pitchFamily="18" charset="0"/>
            </a:endParaRPr>
          </a:p>
          <a:p>
            <a:pPr algn="ctr"/>
            <a:r>
              <a:rPr lang="en-US" sz="2400" b="1" dirty="0">
                <a:solidFill>
                  <a:srgbClr val="E6AF00"/>
                </a:solidFill>
                <a:latin typeface="Times New Roman" panose="02020603050405020304" pitchFamily="18" charset="0"/>
                <a:cs typeface="Times New Roman" panose="02020603050405020304" pitchFamily="18" charset="0"/>
              </a:rPr>
              <a:t>Association of Electrical Sciences</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13" y="-376523"/>
            <a:ext cx="2562225" cy="2564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a:extLst>
              <a:ext uri="{FF2B5EF4-FFF2-40B4-BE49-F238E27FC236}">
                <a16:creationId xmlns:a16="http://schemas.microsoft.com/office/drawing/2014/main" id="{0CD06C8A-55F3-446B-8FC7-3BAE9621795E}"/>
              </a:ext>
            </a:extLst>
          </p:cNvPr>
          <p:cNvSpPr txBox="1"/>
          <p:nvPr/>
        </p:nvSpPr>
        <p:spPr>
          <a:xfrm>
            <a:off x="7239000" y="6354337"/>
            <a:ext cx="190500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Paper ID: 756  </a:t>
            </a:r>
          </a:p>
        </p:txBody>
      </p:sp>
    </p:spTree>
    <p:extLst>
      <p:ext uri="{BB962C8B-B14F-4D97-AF65-F5344CB8AC3E}">
        <p14:creationId xmlns:p14="http://schemas.microsoft.com/office/powerpoint/2010/main" val="35648670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A8AAA5-DE28-C9C0-9567-BFEB84046032}"/>
              </a:ext>
            </a:extLst>
          </p:cNvPr>
          <p:cNvSpPr>
            <a:spLocks noGrp="1"/>
          </p:cNvSpPr>
          <p:nvPr>
            <p:ph idx="1"/>
          </p:nvPr>
        </p:nvSpPr>
        <p:spPr>
          <a:xfrm>
            <a:off x="457200" y="1028701"/>
            <a:ext cx="3790336" cy="4194072"/>
          </a:xfrm>
        </p:spPr>
        <p:txBody>
          <a:bodyPr vert="horz" lIns="91440" tIns="45720" rIns="91440" bIns="45720" rtlCol="0" anchor="t">
            <a:normAutofit fontScale="77500" lnSpcReduction="20000"/>
          </a:bodyPr>
          <a:lstStyle/>
          <a:p>
            <a:pPr>
              <a:buFont typeface="Wingdings" panose="05000000000000000000" pitchFamily="2" charset="2"/>
              <a:buChar char="Ø"/>
            </a:pPr>
            <a:r>
              <a:rPr lang="en-US" sz="2800" b="1" dirty="0">
                <a:latin typeface="Times New Roman"/>
                <a:cs typeface="Times New Roman"/>
              </a:rPr>
              <a:t>Prediction :</a:t>
            </a:r>
          </a:p>
          <a:p>
            <a:pPr marL="857250" lvl="1" indent="-457200">
              <a:buAutoNum type="romanLcPeriod"/>
            </a:pPr>
            <a:r>
              <a:rPr lang="en-US" sz="2700" dirty="0">
                <a:latin typeface="Times New Roman" panose="02020603050405020304" pitchFamily="18" charset="0"/>
                <a:ea typeface="+mn-lt"/>
                <a:cs typeface="Times New Roman" panose="02020603050405020304" pitchFamily="18" charset="0"/>
              </a:rPr>
              <a:t>Feature</a:t>
            </a:r>
            <a:r>
              <a:rPr lang="en-US" sz="2700" dirty="0">
                <a:latin typeface="Times New Roman" panose="02020603050405020304" pitchFamily="18" charset="0"/>
                <a:cs typeface="Times New Roman" panose="02020603050405020304" pitchFamily="18" charset="0"/>
              </a:rPr>
              <a:t> Extraction</a:t>
            </a:r>
          </a:p>
          <a:p>
            <a:pPr marL="857250" lvl="1" indent="-457200">
              <a:buAutoNum type="romanLcPeriod"/>
            </a:pPr>
            <a:endParaRPr lang="en-US" sz="2700" dirty="0">
              <a:latin typeface="Times New Roman" panose="02020603050405020304" pitchFamily="18" charset="0"/>
              <a:cs typeface="Times New Roman" panose="02020603050405020304" pitchFamily="18" charset="0"/>
            </a:endParaRPr>
          </a:p>
          <a:p>
            <a:pPr marL="857250" lvl="1" indent="-457200">
              <a:buAutoNum type="romanLcPeriod"/>
            </a:pPr>
            <a:r>
              <a:rPr lang="en-US" sz="2700" dirty="0">
                <a:latin typeface="Times New Roman" panose="02020603050405020304" pitchFamily="18" charset="0"/>
                <a:ea typeface="+mn-lt"/>
                <a:cs typeface="Times New Roman" panose="02020603050405020304" pitchFamily="18" charset="0"/>
              </a:rPr>
              <a:t>Multi-Scale</a:t>
            </a:r>
            <a:r>
              <a:rPr lang="en-US" sz="2700" dirty="0">
                <a:latin typeface="Times New Roman" panose="02020603050405020304" pitchFamily="18" charset="0"/>
                <a:cs typeface="Times New Roman" panose="02020603050405020304" pitchFamily="18" charset="0"/>
              </a:rPr>
              <a:t> Feature Fusion</a:t>
            </a:r>
          </a:p>
          <a:p>
            <a:pPr marL="857250" lvl="1" indent="-457200">
              <a:buAutoNum type="romanLcPeriod"/>
            </a:pPr>
            <a:endParaRPr lang="en-US" sz="2700" dirty="0">
              <a:latin typeface="Times New Roman" panose="02020603050405020304" pitchFamily="18" charset="0"/>
              <a:cs typeface="Times New Roman" panose="02020603050405020304" pitchFamily="18" charset="0"/>
            </a:endParaRPr>
          </a:p>
          <a:p>
            <a:pPr marL="857250" lvl="1" indent="-457200">
              <a:buAutoNum type="romanLcPeriod"/>
            </a:pPr>
            <a:r>
              <a:rPr lang="en-US" sz="2700" dirty="0">
                <a:latin typeface="Times New Roman" panose="02020603050405020304" pitchFamily="18" charset="0"/>
                <a:ea typeface="+mn-lt"/>
                <a:cs typeface="Times New Roman" panose="02020603050405020304" pitchFamily="18" charset="0"/>
              </a:rPr>
              <a:t>Grid</a:t>
            </a:r>
            <a:r>
              <a:rPr lang="en-US" sz="2700" dirty="0">
                <a:latin typeface="Times New Roman" panose="02020603050405020304" pitchFamily="18" charset="0"/>
                <a:cs typeface="Times New Roman" panose="02020603050405020304" pitchFamily="18" charset="0"/>
              </a:rPr>
              <a:t> Division (S x S)</a:t>
            </a:r>
          </a:p>
          <a:p>
            <a:pPr marL="857250" lvl="1" indent="-457200">
              <a:buAutoNum type="romanLcPeriod"/>
            </a:pPr>
            <a:endParaRPr lang="en-US" sz="2700" dirty="0">
              <a:latin typeface="Times New Roman" panose="02020603050405020304" pitchFamily="18" charset="0"/>
              <a:cs typeface="Times New Roman" panose="02020603050405020304" pitchFamily="18" charset="0"/>
            </a:endParaRPr>
          </a:p>
          <a:p>
            <a:pPr marL="857250" lvl="1" indent="-457200">
              <a:buAutoNum type="romanLcPeriod"/>
            </a:pPr>
            <a:r>
              <a:rPr lang="en-US" sz="2700" dirty="0">
                <a:latin typeface="Times New Roman" panose="02020603050405020304" pitchFamily="18" charset="0"/>
                <a:ea typeface="+mn-lt"/>
                <a:cs typeface="Times New Roman" panose="02020603050405020304" pitchFamily="18" charset="0"/>
              </a:rPr>
              <a:t>Bounding</a:t>
            </a:r>
            <a:r>
              <a:rPr lang="en-US" sz="2700" dirty="0">
                <a:latin typeface="Times New Roman" panose="02020603050405020304" pitchFamily="18" charset="0"/>
                <a:cs typeface="Times New Roman" panose="02020603050405020304" pitchFamily="18" charset="0"/>
              </a:rPr>
              <a:t> Box and class probabilities Prediction</a:t>
            </a:r>
          </a:p>
          <a:p>
            <a:pPr marL="857250" lvl="1" indent="-457200">
              <a:buAutoNum type="romanLcPeriod"/>
            </a:pPr>
            <a:endParaRPr lang="en-US" sz="2700" dirty="0">
              <a:latin typeface="Times New Roman" panose="02020603050405020304" pitchFamily="18" charset="0"/>
              <a:cs typeface="Times New Roman" panose="02020603050405020304" pitchFamily="18" charset="0"/>
            </a:endParaRPr>
          </a:p>
          <a:p>
            <a:pPr marL="857250" lvl="1" indent="-457200">
              <a:buAutoNum type="romanLcPeriod"/>
            </a:pPr>
            <a:r>
              <a:rPr lang="en-US" sz="2700" dirty="0">
                <a:latin typeface="Times New Roman" panose="02020603050405020304" pitchFamily="18" charset="0"/>
                <a:cs typeface="Times New Roman" panose="02020603050405020304" pitchFamily="18" charset="0"/>
              </a:rPr>
              <a:t>Non-Maximum Suppression</a:t>
            </a:r>
          </a:p>
          <a:p>
            <a:endParaRPr lang="en-IN" sz="1600" dirty="0"/>
          </a:p>
          <a:p>
            <a:pPr marL="400050" lvl="1" indent="0">
              <a:buNone/>
            </a:pPr>
            <a:endParaRPr lang="en-US" sz="2100" b="1" dirty="0">
              <a:cs typeface="Calibri"/>
            </a:endParaRPr>
          </a:p>
          <a:p>
            <a:pPr marL="0" indent="0">
              <a:buNone/>
            </a:pPr>
            <a:endParaRPr lang="en-US" sz="2800" dirty="0">
              <a:latin typeface="Times New Roman"/>
              <a:cs typeface="Times New Roman"/>
            </a:endParaRPr>
          </a:p>
        </p:txBody>
      </p:sp>
      <p:pic>
        <p:nvPicPr>
          <p:cNvPr id="4" name="Picture 3" descr="A dog sitting next to a bicycle&#10;&#10;Description automatically generated">
            <a:extLst>
              <a:ext uri="{FF2B5EF4-FFF2-40B4-BE49-F238E27FC236}">
                <a16:creationId xmlns:a16="http://schemas.microsoft.com/office/drawing/2014/main" id="{DD057044-F3EA-8DC2-0911-8ACCC2B94E0E}"/>
              </a:ext>
            </a:extLst>
          </p:cNvPr>
          <p:cNvPicPr>
            <a:picLocks noChangeAspect="1"/>
          </p:cNvPicPr>
          <p:nvPr/>
        </p:nvPicPr>
        <p:blipFill>
          <a:blip r:embed="rId2"/>
          <a:stretch>
            <a:fillRect/>
          </a:stretch>
        </p:blipFill>
        <p:spPr>
          <a:xfrm>
            <a:off x="4139380" y="1113268"/>
            <a:ext cx="5004620" cy="3779868"/>
          </a:xfrm>
          <a:prstGeom prst="rect">
            <a:avLst/>
          </a:prstGeom>
        </p:spPr>
      </p:pic>
      <p:sp>
        <p:nvSpPr>
          <p:cNvPr id="7" name="Title 1">
            <a:extLst>
              <a:ext uri="{FF2B5EF4-FFF2-40B4-BE49-F238E27FC236}">
                <a16:creationId xmlns:a16="http://schemas.microsoft.com/office/drawing/2014/main" id="{092EB063-FB23-810E-E6E8-1704BF3A3DD9}"/>
              </a:ext>
            </a:extLst>
          </p:cNvPr>
          <p:cNvSpPr txBox="1">
            <a:spLocks/>
          </p:cNvSpPr>
          <p:nvPr/>
        </p:nvSpPr>
        <p:spPr>
          <a:xfrm>
            <a:off x="175084" y="250232"/>
            <a:ext cx="8229600" cy="5334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a:solidFill>
                  <a:schemeClr val="tx2"/>
                </a:solidFill>
                <a:latin typeface="Times New Roman"/>
                <a:cs typeface="Times New Roman"/>
              </a:rPr>
              <a:t>Methodology (Contd..)</a:t>
            </a:r>
            <a:endParaRPr lang="en-US" sz="3600">
              <a:solidFill>
                <a:schemeClr val="tx2"/>
              </a:solidFill>
            </a:endParaRPr>
          </a:p>
        </p:txBody>
      </p:sp>
      <p:sp>
        <p:nvSpPr>
          <p:cNvPr id="6" name="TextBox 5">
            <a:extLst>
              <a:ext uri="{FF2B5EF4-FFF2-40B4-BE49-F238E27FC236}">
                <a16:creationId xmlns:a16="http://schemas.microsoft.com/office/drawing/2014/main" id="{2ACA3FC0-7520-51E0-5368-06EEC75FCB5E}"/>
              </a:ext>
            </a:extLst>
          </p:cNvPr>
          <p:cNvSpPr txBox="1"/>
          <p:nvPr/>
        </p:nvSpPr>
        <p:spPr>
          <a:xfrm>
            <a:off x="457200" y="5132019"/>
            <a:ext cx="8568813" cy="1708160"/>
          </a:xfrm>
          <a:prstGeom prst="rect">
            <a:avLst/>
          </a:prstGeom>
          <a:noFill/>
        </p:spPr>
        <p:txBody>
          <a:bodyPr wrap="square" rtlCol="0">
            <a:spAutoFit/>
          </a:bodyPr>
          <a:lstStyle/>
          <a:p>
            <a:pPr marL="285750" indent="-285750">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Visualization :</a:t>
            </a:r>
          </a:p>
          <a:p>
            <a:pPr marL="857250" lvl="1" indent="-400050">
              <a:buFont typeface="+mj-lt"/>
              <a:buAutoNum type="romanLcPeriod"/>
            </a:pPr>
            <a:r>
              <a:rPr lang="en-US" sz="2100" dirty="0">
                <a:latin typeface="Times New Roman"/>
                <a:cs typeface="Times New Roman"/>
              </a:rPr>
              <a:t>Drawing bounding boxes</a:t>
            </a:r>
          </a:p>
          <a:p>
            <a:pPr marL="857250" lvl="1" indent="-400050">
              <a:buFont typeface="+mj-lt"/>
              <a:buAutoNum type="romanLcPeriod"/>
            </a:pPr>
            <a:endParaRPr lang="en-US" sz="2100" dirty="0">
              <a:latin typeface="Times New Roman"/>
              <a:cs typeface="Calibri"/>
            </a:endParaRPr>
          </a:p>
          <a:p>
            <a:pPr marL="857250" lvl="1" indent="-400050">
              <a:buFont typeface="+mj-lt"/>
              <a:buAutoNum type="romanLcPeriod"/>
            </a:pPr>
            <a:r>
              <a:rPr lang="en-US" sz="2100" dirty="0">
                <a:latin typeface="Times New Roman"/>
                <a:ea typeface="+mn-lt"/>
                <a:cs typeface="Times New Roman"/>
              </a:rPr>
              <a:t>Labelling</a:t>
            </a:r>
            <a:r>
              <a:rPr lang="en-US" sz="2100" dirty="0">
                <a:latin typeface="Times New Roman"/>
                <a:cs typeface="Times New Roman"/>
              </a:rPr>
              <a:t> names and confidence scores</a:t>
            </a:r>
            <a:r>
              <a:rPr lang="en-US" dirty="0">
                <a:latin typeface="Times New Roman"/>
                <a:cs typeface="Times New Roman"/>
              </a:rPr>
              <a:t>.</a:t>
            </a:r>
            <a:endParaRPr lang="en-US" dirty="0">
              <a:latin typeface="Times New Roman"/>
              <a:cs typeface="Calibri"/>
            </a:endParaRPr>
          </a:p>
          <a:p>
            <a:endParaRPr lang="en-IN" dirty="0"/>
          </a:p>
        </p:txBody>
      </p:sp>
    </p:spTree>
    <p:extLst>
      <p:ext uri="{BB962C8B-B14F-4D97-AF65-F5344CB8AC3E}">
        <p14:creationId xmlns:p14="http://schemas.microsoft.com/office/powerpoint/2010/main" val="3605102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A8AAA5-DE28-C9C0-9567-BFEB84046032}"/>
              </a:ext>
            </a:extLst>
          </p:cNvPr>
          <p:cNvSpPr>
            <a:spLocks noGrp="1"/>
          </p:cNvSpPr>
          <p:nvPr>
            <p:ph idx="1"/>
          </p:nvPr>
        </p:nvSpPr>
        <p:spPr>
          <a:xfrm>
            <a:off x="272844" y="1008303"/>
            <a:ext cx="8598311" cy="4525963"/>
          </a:xfrm>
        </p:spPr>
        <p:txBody>
          <a:bodyPr vert="horz" lIns="91440" tIns="45720" rIns="91440" bIns="45720" rtlCol="0" anchor="t">
            <a:normAutofit/>
          </a:bodyPr>
          <a:lstStyle/>
          <a:p>
            <a:pPr marL="482600" lvl="0" algn="l" rtl="0">
              <a:lnSpc>
                <a:spcPct val="100000"/>
              </a:lnSpc>
              <a:spcBef>
                <a:spcPts val="440"/>
              </a:spcBef>
              <a:spcAft>
                <a:spcPts val="0"/>
              </a:spcAft>
              <a:buClr>
                <a:schemeClr val="dk1"/>
              </a:buClr>
              <a:buSzPts val="2200"/>
              <a:buFont typeface="Wingdings" panose="05000000000000000000" pitchFamily="2" charset="2"/>
              <a:buChar char="Ø"/>
            </a:pPr>
            <a:r>
              <a:rPr lang="en-US" sz="2200" b="1" dirty="0" err="1">
                <a:latin typeface="Times New Roman"/>
                <a:cs typeface="Arial"/>
              </a:rPr>
              <a:t>OpenALPR</a:t>
            </a:r>
            <a:r>
              <a:rPr lang="en-US" sz="2400" b="1" dirty="0">
                <a:latin typeface="Times New Roman"/>
                <a:cs typeface="Arial"/>
              </a:rPr>
              <a:t> </a:t>
            </a:r>
            <a:r>
              <a:rPr lang="en-US" sz="2200" dirty="0">
                <a:latin typeface="Times New Roman" panose="02020603050405020304" pitchFamily="18" charset="0"/>
                <a:ea typeface="Times New Roman"/>
                <a:cs typeface="Times New Roman" panose="02020603050405020304" pitchFamily="18" charset="0"/>
                <a:sym typeface="Times New Roman"/>
              </a:rPr>
              <a:t>model framework for license plate information extraction.</a:t>
            </a:r>
          </a:p>
          <a:p>
            <a:pPr marL="342900" lvl="0" algn="l" rtl="0">
              <a:lnSpc>
                <a:spcPct val="100000"/>
              </a:lnSpc>
              <a:spcBef>
                <a:spcPts val="440"/>
              </a:spcBef>
              <a:spcAft>
                <a:spcPts val="0"/>
              </a:spcAft>
              <a:buClr>
                <a:schemeClr val="dk1"/>
              </a:buClr>
              <a:buSzPts val="2200"/>
              <a:buFont typeface="Arial" panose="020B0604020202020204" pitchFamily="34" charset="0"/>
              <a:buChar char="•"/>
            </a:pPr>
            <a:endParaRPr lang="en-US" sz="3200" dirty="0">
              <a:latin typeface="Times New Roman"/>
              <a:ea typeface="Times New Roman"/>
              <a:cs typeface="Times New Roman"/>
              <a:sym typeface="Times New Roman"/>
            </a:endParaRPr>
          </a:p>
          <a:p>
            <a:pPr marL="0" indent="0">
              <a:buNone/>
            </a:pPr>
            <a:r>
              <a:rPr lang="en-US" sz="2500" b="1" dirty="0">
                <a:latin typeface="Times New Roman"/>
                <a:cs typeface="Arial"/>
              </a:rPr>
              <a:t> </a:t>
            </a:r>
            <a:endParaRPr lang="en-US" sz="2500" b="1" dirty="0">
              <a:latin typeface="Times New Roman"/>
              <a:cs typeface="Times New Roman"/>
            </a:endParaRPr>
          </a:p>
        </p:txBody>
      </p:sp>
      <p:sp>
        <p:nvSpPr>
          <p:cNvPr id="6" name="Title 1">
            <a:extLst>
              <a:ext uri="{FF2B5EF4-FFF2-40B4-BE49-F238E27FC236}">
                <a16:creationId xmlns:a16="http://schemas.microsoft.com/office/drawing/2014/main" id="{B78FA8D4-1FEC-5E23-23A7-ED1EEDC7D67B}"/>
              </a:ext>
            </a:extLst>
          </p:cNvPr>
          <p:cNvSpPr txBox="1">
            <a:spLocks/>
          </p:cNvSpPr>
          <p:nvPr/>
        </p:nvSpPr>
        <p:spPr>
          <a:xfrm>
            <a:off x="175084" y="250232"/>
            <a:ext cx="8229600" cy="5334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a:solidFill>
                  <a:schemeClr val="tx2"/>
                </a:solidFill>
                <a:latin typeface="Times New Roman"/>
                <a:cs typeface="Times New Roman"/>
              </a:rPr>
              <a:t>Methodology (Contd..)</a:t>
            </a:r>
            <a:endParaRPr lang="en-US" sz="3600">
              <a:solidFill>
                <a:schemeClr val="tx2"/>
              </a:solidFill>
            </a:endParaRPr>
          </a:p>
        </p:txBody>
      </p:sp>
      <p:sp>
        <p:nvSpPr>
          <p:cNvPr id="2" name="Rectangle 1">
            <a:extLst>
              <a:ext uri="{FF2B5EF4-FFF2-40B4-BE49-F238E27FC236}">
                <a16:creationId xmlns:a16="http://schemas.microsoft.com/office/drawing/2014/main" id="{FE2DCC42-48CB-3BD8-335C-1552709F61A3}"/>
              </a:ext>
            </a:extLst>
          </p:cNvPr>
          <p:cNvSpPr/>
          <p:nvPr/>
        </p:nvSpPr>
        <p:spPr>
          <a:xfrm>
            <a:off x="3327509" y="1989621"/>
            <a:ext cx="2479040" cy="3693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1800" dirty="0">
                <a:latin typeface="Times New Roman" panose="02020603050405020304" pitchFamily="18" charset="0"/>
                <a:cs typeface="Times New Roman" panose="02020603050405020304" pitchFamily="18" charset="0"/>
              </a:rPr>
              <a:t>Image Acquisition</a:t>
            </a:r>
          </a:p>
        </p:txBody>
      </p:sp>
      <p:sp>
        <p:nvSpPr>
          <p:cNvPr id="4" name="Rectangle 3">
            <a:extLst>
              <a:ext uri="{FF2B5EF4-FFF2-40B4-BE49-F238E27FC236}">
                <a16:creationId xmlns:a16="http://schemas.microsoft.com/office/drawing/2014/main" id="{9818066F-BA17-72D0-CC20-BE068ABE3011}"/>
              </a:ext>
            </a:extLst>
          </p:cNvPr>
          <p:cNvSpPr/>
          <p:nvPr/>
        </p:nvSpPr>
        <p:spPr>
          <a:xfrm>
            <a:off x="3327509" y="2734899"/>
            <a:ext cx="2479040" cy="3693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1800" dirty="0">
                <a:latin typeface="Times New Roman" panose="02020603050405020304" pitchFamily="18" charset="0"/>
                <a:cs typeface="Times New Roman" panose="02020603050405020304" pitchFamily="18" charset="0"/>
              </a:rPr>
              <a:t>Image Preprocessing</a:t>
            </a:r>
          </a:p>
        </p:txBody>
      </p:sp>
      <p:sp>
        <p:nvSpPr>
          <p:cNvPr id="5" name="Rectangle 4">
            <a:extLst>
              <a:ext uri="{FF2B5EF4-FFF2-40B4-BE49-F238E27FC236}">
                <a16:creationId xmlns:a16="http://schemas.microsoft.com/office/drawing/2014/main" id="{9D10574C-9C38-B0EC-E396-F283FBF5B905}"/>
              </a:ext>
            </a:extLst>
          </p:cNvPr>
          <p:cNvSpPr/>
          <p:nvPr/>
        </p:nvSpPr>
        <p:spPr>
          <a:xfrm>
            <a:off x="3317039" y="3480177"/>
            <a:ext cx="2479040" cy="3693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1700" dirty="0">
                <a:latin typeface="Times New Roman" panose="02020603050405020304" pitchFamily="18" charset="0"/>
                <a:cs typeface="Times New Roman" panose="02020603050405020304" pitchFamily="18" charset="0"/>
              </a:rPr>
              <a:t>License Plate Localization</a:t>
            </a:r>
          </a:p>
        </p:txBody>
      </p:sp>
      <p:sp>
        <p:nvSpPr>
          <p:cNvPr id="7" name="Rectangle 6">
            <a:extLst>
              <a:ext uri="{FF2B5EF4-FFF2-40B4-BE49-F238E27FC236}">
                <a16:creationId xmlns:a16="http://schemas.microsoft.com/office/drawing/2014/main" id="{E418ED4E-6CF3-085E-3591-D37A2A01603F}"/>
              </a:ext>
            </a:extLst>
          </p:cNvPr>
          <p:cNvSpPr/>
          <p:nvPr/>
        </p:nvSpPr>
        <p:spPr>
          <a:xfrm>
            <a:off x="3276709" y="4391738"/>
            <a:ext cx="2479040" cy="3693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1800" dirty="0">
                <a:latin typeface="Times New Roman" panose="02020603050405020304" pitchFamily="18" charset="0"/>
                <a:cs typeface="Times New Roman" panose="02020603050405020304" pitchFamily="18" charset="0"/>
              </a:rPr>
              <a:t>Character Segmentation</a:t>
            </a:r>
          </a:p>
        </p:txBody>
      </p:sp>
      <p:sp>
        <p:nvSpPr>
          <p:cNvPr id="8" name="Rectangle 7">
            <a:extLst>
              <a:ext uri="{FF2B5EF4-FFF2-40B4-BE49-F238E27FC236}">
                <a16:creationId xmlns:a16="http://schemas.microsoft.com/office/drawing/2014/main" id="{3814318E-F9D2-E313-B6F3-995B3DD75933}"/>
              </a:ext>
            </a:extLst>
          </p:cNvPr>
          <p:cNvSpPr/>
          <p:nvPr/>
        </p:nvSpPr>
        <p:spPr>
          <a:xfrm>
            <a:off x="3266239" y="5164934"/>
            <a:ext cx="2479040" cy="3693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1800" dirty="0">
                <a:latin typeface="Times New Roman" panose="02020603050405020304" pitchFamily="18" charset="0"/>
                <a:cs typeface="Times New Roman" panose="02020603050405020304" pitchFamily="18" charset="0"/>
              </a:rPr>
              <a:t>Character Recognition</a:t>
            </a:r>
          </a:p>
        </p:txBody>
      </p:sp>
      <p:sp>
        <p:nvSpPr>
          <p:cNvPr id="9" name="Arrow: Down 8">
            <a:extLst>
              <a:ext uri="{FF2B5EF4-FFF2-40B4-BE49-F238E27FC236}">
                <a16:creationId xmlns:a16="http://schemas.microsoft.com/office/drawing/2014/main" id="{0EEC39E8-C4F9-22D3-6EA0-83E3C52B6265}"/>
              </a:ext>
            </a:extLst>
          </p:cNvPr>
          <p:cNvSpPr/>
          <p:nvPr/>
        </p:nvSpPr>
        <p:spPr>
          <a:xfrm>
            <a:off x="4505759" y="2381154"/>
            <a:ext cx="101600" cy="32492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Down 9">
            <a:extLst>
              <a:ext uri="{FF2B5EF4-FFF2-40B4-BE49-F238E27FC236}">
                <a16:creationId xmlns:a16="http://schemas.microsoft.com/office/drawing/2014/main" id="{7FF7BC4A-FC8A-792C-E358-5AE9E8E025DE}"/>
              </a:ext>
            </a:extLst>
          </p:cNvPr>
          <p:cNvSpPr/>
          <p:nvPr/>
        </p:nvSpPr>
        <p:spPr>
          <a:xfrm>
            <a:off x="4505759" y="3117414"/>
            <a:ext cx="101600" cy="32492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Down 10">
            <a:extLst>
              <a:ext uri="{FF2B5EF4-FFF2-40B4-BE49-F238E27FC236}">
                <a16:creationId xmlns:a16="http://schemas.microsoft.com/office/drawing/2014/main" id="{E2DA2884-B091-2060-2098-F17D92703AF2}"/>
              </a:ext>
            </a:extLst>
          </p:cNvPr>
          <p:cNvSpPr/>
          <p:nvPr/>
        </p:nvSpPr>
        <p:spPr>
          <a:xfrm>
            <a:off x="4505759" y="3909031"/>
            <a:ext cx="101600" cy="43712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Arrow: Down 11">
            <a:extLst>
              <a:ext uri="{FF2B5EF4-FFF2-40B4-BE49-F238E27FC236}">
                <a16:creationId xmlns:a16="http://schemas.microsoft.com/office/drawing/2014/main" id="{82772EF9-9C16-1CFB-85F1-81FAD8AB2A0F}"/>
              </a:ext>
            </a:extLst>
          </p:cNvPr>
          <p:cNvSpPr/>
          <p:nvPr/>
        </p:nvSpPr>
        <p:spPr>
          <a:xfrm>
            <a:off x="4516229" y="4761070"/>
            <a:ext cx="101600" cy="3693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Google Shape;200;p25">
            <a:extLst>
              <a:ext uri="{FF2B5EF4-FFF2-40B4-BE49-F238E27FC236}">
                <a16:creationId xmlns:a16="http://schemas.microsoft.com/office/drawing/2014/main" id="{C8F87E25-A18E-42FA-9A43-287B53AC80E2}"/>
              </a:ext>
            </a:extLst>
          </p:cNvPr>
          <p:cNvSpPr txBox="1"/>
          <p:nvPr/>
        </p:nvSpPr>
        <p:spPr>
          <a:xfrm>
            <a:off x="2384859" y="5701260"/>
            <a:ext cx="4343400"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dirty="0">
                <a:solidFill>
                  <a:schemeClr val="dk1"/>
                </a:solidFill>
                <a:latin typeface="Times New Roman"/>
                <a:ea typeface="Times New Roman"/>
                <a:cs typeface="Times New Roman"/>
                <a:sym typeface="Times New Roman"/>
              </a:rPr>
              <a:t>Fig.2. </a:t>
            </a:r>
            <a:r>
              <a:rPr lang="en-US" sz="1800" b="0" i="0" u="none" strike="noStrike" cap="none" dirty="0">
                <a:solidFill>
                  <a:srgbClr val="000000"/>
                </a:solidFill>
                <a:latin typeface="Times New Roman"/>
                <a:ea typeface="Times New Roman"/>
                <a:cs typeface="Times New Roman"/>
                <a:sym typeface="Times New Roman"/>
              </a:rPr>
              <a:t>LPR model framework.</a:t>
            </a:r>
            <a:endParaRPr sz="1800" b="0" i="0" u="none" strike="noStrike" cap="none"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4182567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E7B2ADA-6BC7-EA79-4C1B-DF5E3A4304DE}"/>
              </a:ext>
            </a:extLst>
          </p:cNvPr>
          <p:cNvPicPr>
            <a:picLocks noGrp="1" noChangeAspect="1"/>
          </p:cNvPicPr>
          <p:nvPr>
            <p:ph idx="1"/>
          </p:nvPr>
        </p:nvPicPr>
        <p:blipFill>
          <a:blip r:embed="rId2"/>
          <a:stretch>
            <a:fillRect/>
          </a:stretch>
        </p:blipFill>
        <p:spPr>
          <a:xfrm>
            <a:off x="673519" y="1653030"/>
            <a:ext cx="8032937" cy="4694582"/>
          </a:xfrm>
        </p:spPr>
      </p:pic>
      <p:sp>
        <p:nvSpPr>
          <p:cNvPr id="4" name="TextBox 3">
            <a:extLst>
              <a:ext uri="{FF2B5EF4-FFF2-40B4-BE49-F238E27FC236}">
                <a16:creationId xmlns:a16="http://schemas.microsoft.com/office/drawing/2014/main" id="{40D9A9D3-4C0E-B8B5-0E5E-3091299DE343}"/>
              </a:ext>
            </a:extLst>
          </p:cNvPr>
          <p:cNvSpPr txBox="1"/>
          <p:nvPr/>
        </p:nvSpPr>
        <p:spPr>
          <a:xfrm>
            <a:off x="547760" y="1007460"/>
            <a:ext cx="685592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7472" indent="-347472">
              <a:buChar char="•"/>
            </a:pPr>
            <a:r>
              <a:rPr lang="en-GB" sz="2200" dirty="0">
                <a:latin typeface="Times New Roman"/>
                <a:cs typeface="Times New Roman"/>
              </a:rPr>
              <a:t>Detecting helmeted and no helmeted rider.</a:t>
            </a:r>
          </a:p>
        </p:txBody>
      </p:sp>
      <p:sp>
        <p:nvSpPr>
          <p:cNvPr id="7" name="Title 1">
            <a:extLst>
              <a:ext uri="{FF2B5EF4-FFF2-40B4-BE49-F238E27FC236}">
                <a16:creationId xmlns:a16="http://schemas.microsoft.com/office/drawing/2014/main" id="{A665A105-6DC5-879E-0E55-8166DB22A162}"/>
              </a:ext>
            </a:extLst>
          </p:cNvPr>
          <p:cNvSpPr>
            <a:spLocks noGrp="1"/>
          </p:cNvSpPr>
          <p:nvPr>
            <p:ph type="title"/>
          </p:nvPr>
        </p:nvSpPr>
        <p:spPr>
          <a:xfrm>
            <a:off x="76200" y="152400"/>
            <a:ext cx="8229600" cy="609600"/>
          </a:xfrm>
        </p:spPr>
        <p:txBody>
          <a:bodyPr>
            <a:noAutofit/>
          </a:bodyPr>
          <a:lstStyle/>
          <a:p>
            <a:pPr algn="l"/>
            <a:r>
              <a:rPr lang="en-US" sz="3600" b="1" dirty="0">
                <a:solidFill>
                  <a:schemeClr val="tx2"/>
                </a:solidFill>
                <a:latin typeface="Times New Roman"/>
                <a:cs typeface="Times New Roman"/>
              </a:rPr>
              <a:t>Results and Discussion</a:t>
            </a:r>
            <a:endParaRPr lang="en-US" dirty="0">
              <a:solidFill>
                <a:schemeClr val="tx2"/>
              </a:solidFill>
            </a:endParaRPr>
          </a:p>
        </p:txBody>
      </p:sp>
    </p:spTree>
    <p:extLst>
      <p:ext uri="{BB962C8B-B14F-4D97-AF65-F5344CB8AC3E}">
        <p14:creationId xmlns:p14="http://schemas.microsoft.com/office/powerpoint/2010/main" val="16728568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52400"/>
            <a:ext cx="8229600" cy="609600"/>
          </a:xfrm>
        </p:spPr>
        <p:txBody>
          <a:bodyPr>
            <a:noAutofit/>
          </a:bodyPr>
          <a:lstStyle/>
          <a:p>
            <a:pPr algn="l"/>
            <a:r>
              <a:rPr lang="en-US" sz="3600" b="1" dirty="0">
                <a:solidFill>
                  <a:schemeClr val="tx2"/>
                </a:solidFill>
                <a:latin typeface="Times New Roman"/>
                <a:cs typeface="Times New Roman"/>
              </a:rPr>
              <a:t>Results and Discussion (Contd..)</a:t>
            </a:r>
            <a:endParaRPr lang="en-US" dirty="0">
              <a:solidFill>
                <a:schemeClr val="tx2"/>
              </a:solidFill>
            </a:endParaRPr>
          </a:p>
        </p:txBody>
      </p:sp>
      <p:pic>
        <p:nvPicPr>
          <p:cNvPr id="7" name="Content Placeholder 6" descr="A person on a motorcycle&#10;&#10;Description automatically generated">
            <a:extLst>
              <a:ext uri="{FF2B5EF4-FFF2-40B4-BE49-F238E27FC236}">
                <a16:creationId xmlns:a16="http://schemas.microsoft.com/office/drawing/2014/main" id="{62F60B45-4BB6-7D22-210B-AC8BD90CB148}"/>
              </a:ext>
            </a:extLst>
          </p:cNvPr>
          <p:cNvPicPr>
            <a:picLocks noGrp="1" noChangeAspect="1"/>
          </p:cNvPicPr>
          <p:nvPr>
            <p:ph idx="1"/>
          </p:nvPr>
        </p:nvPicPr>
        <p:blipFill>
          <a:blip r:embed="rId2"/>
          <a:stretch>
            <a:fillRect/>
          </a:stretch>
        </p:blipFill>
        <p:spPr>
          <a:xfrm>
            <a:off x="652921" y="1683807"/>
            <a:ext cx="8050694" cy="4619131"/>
          </a:xfrm>
        </p:spPr>
      </p:pic>
      <p:sp>
        <p:nvSpPr>
          <p:cNvPr id="3" name="TextBox 2">
            <a:extLst>
              <a:ext uri="{FF2B5EF4-FFF2-40B4-BE49-F238E27FC236}">
                <a16:creationId xmlns:a16="http://schemas.microsoft.com/office/drawing/2014/main" id="{84A0399A-998E-4490-0C22-F16E1289783F}"/>
              </a:ext>
            </a:extLst>
          </p:cNvPr>
          <p:cNvSpPr txBox="1"/>
          <p:nvPr/>
        </p:nvSpPr>
        <p:spPr>
          <a:xfrm>
            <a:off x="547761" y="1007460"/>
            <a:ext cx="6187336"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7345" indent="-347345">
              <a:buChar char="•"/>
            </a:pPr>
            <a:r>
              <a:rPr lang="en-GB" sz="2200" dirty="0">
                <a:latin typeface="Times New Roman"/>
                <a:cs typeface="Times New Roman"/>
              </a:rPr>
              <a:t>Detecting bike rider using mobile phone.</a:t>
            </a:r>
            <a:endParaRPr lang="en-US" sz="2200" dirty="0"/>
          </a:p>
        </p:txBody>
      </p:sp>
    </p:spTree>
    <p:extLst>
      <p:ext uri="{BB962C8B-B14F-4D97-AF65-F5344CB8AC3E}">
        <p14:creationId xmlns:p14="http://schemas.microsoft.com/office/powerpoint/2010/main" val="3784871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52400"/>
            <a:ext cx="8229600" cy="609600"/>
          </a:xfrm>
        </p:spPr>
        <p:txBody>
          <a:bodyPr>
            <a:noAutofit/>
          </a:bodyPr>
          <a:lstStyle/>
          <a:p>
            <a:pPr algn="l"/>
            <a:r>
              <a:rPr lang="en-US" sz="3600" b="1">
                <a:solidFill>
                  <a:schemeClr val="tx2"/>
                </a:solidFill>
                <a:latin typeface="Times New Roman"/>
                <a:cs typeface="Times New Roman"/>
              </a:rPr>
              <a:t>Results and Discussion (Contd..)</a:t>
            </a:r>
            <a:endParaRPr lang="en-US"/>
          </a:p>
        </p:txBody>
      </p:sp>
      <p:pic>
        <p:nvPicPr>
          <p:cNvPr id="7" name="Content Placeholder 6" descr="A collage of a person riding a motorcycle&#10;&#10;Description automatically generated">
            <a:extLst>
              <a:ext uri="{FF2B5EF4-FFF2-40B4-BE49-F238E27FC236}">
                <a16:creationId xmlns:a16="http://schemas.microsoft.com/office/drawing/2014/main" id="{B7FB5895-9D34-3413-92C3-865E00DF2C85}"/>
              </a:ext>
            </a:extLst>
          </p:cNvPr>
          <p:cNvPicPr>
            <a:picLocks noGrp="1" noChangeAspect="1"/>
          </p:cNvPicPr>
          <p:nvPr>
            <p:ph idx="1"/>
          </p:nvPr>
        </p:nvPicPr>
        <p:blipFill>
          <a:blip r:embed="rId2"/>
          <a:stretch>
            <a:fillRect/>
          </a:stretch>
        </p:blipFill>
        <p:spPr>
          <a:xfrm>
            <a:off x="692247" y="1645603"/>
            <a:ext cx="7995478" cy="4551477"/>
          </a:xfrm>
        </p:spPr>
      </p:pic>
      <p:sp>
        <p:nvSpPr>
          <p:cNvPr id="3" name="TextBox 2">
            <a:extLst>
              <a:ext uri="{FF2B5EF4-FFF2-40B4-BE49-F238E27FC236}">
                <a16:creationId xmlns:a16="http://schemas.microsoft.com/office/drawing/2014/main" id="{0E75FDF9-5F0A-1C7A-953A-656E99E06512}"/>
              </a:ext>
            </a:extLst>
          </p:cNvPr>
          <p:cNvSpPr txBox="1"/>
          <p:nvPr/>
        </p:nvSpPr>
        <p:spPr>
          <a:xfrm>
            <a:off x="547761" y="1007460"/>
            <a:ext cx="6187336"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7345" indent="-347345">
              <a:buChar char="•"/>
            </a:pPr>
            <a:r>
              <a:rPr lang="en-GB" sz="2200" dirty="0">
                <a:latin typeface="Times New Roman"/>
                <a:cs typeface="Times New Roman"/>
              </a:rPr>
              <a:t>Detecting the instances of triple riding.</a:t>
            </a:r>
            <a:endParaRPr lang="en-US" sz="2200" dirty="0"/>
          </a:p>
        </p:txBody>
      </p:sp>
    </p:spTree>
    <p:extLst>
      <p:ext uri="{BB962C8B-B14F-4D97-AF65-F5344CB8AC3E}">
        <p14:creationId xmlns:p14="http://schemas.microsoft.com/office/powerpoint/2010/main" val="812515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52400"/>
            <a:ext cx="8229600" cy="609600"/>
          </a:xfrm>
        </p:spPr>
        <p:txBody>
          <a:bodyPr>
            <a:noAutofit/>
          </a:bodyPr>
          <a:lstStyle/>
          <a:p>
            <a:pPr algn="l"/>
            <a:r>
              <a:rPr lang="en-US" sz="3600" b="1">
                <a:solidFill>
                  <a:schemeClr val="tx2"/>
                </a:solidFill>
                <a:latin typeface="Times New Roman"/>
                <a:cs typeface="Times New Roman"/>
              </a:rPr>
              <a:t>Results and Discussion (Contd..)</a:t>
            </a:r>
            <a:endParaRPr lang="en-US"/>
          </a:p>
        </p:txBody>
      </p:sp>
      <p:pic>
        <p:nvPicPr>
          <p:cNvPr id="6" name="Content Placeholder 5" descr="A collage of a street with a car on it&#10;&#10;Description automatically generated">
            <a:extLst>
              <a:ext uri="{FF2B5EF4-FFF2-40B4-BE49-F238E27FC236}">
                <a16:creationId xmlns:a16="http://schemas.microsoft.com/office/drawing/2014/main" id="{79C95A51-990B-23B0-C3EB-11EF6BF876E5}"/>
              </a:ext>
            </a:extLst>
          </p:cNvPr>
          <p:cNvPicPr>
            <a:picLocks noGrp="1" noChangeAspect="1"/>
          </p:cNvPicPr>
          <p:nvPr>
            <p:ph idx="1"/>
          </p:nvPr>
        </p:nvPicPr>
        <p:blipFill>
          <a:blip r:embed="rId2"/>
          <a:stretch>
            <a:fillRect/>
          </a:stretch>
        </p:blipFill>
        <p:spPr>
          <a:xfrm>
            <a:off x="640664" y="1674971"/>
            <a:ext cx="8072782" cy="4620803"/>
          </a:xfrm>
        </p:spPr>
      </p:pic>
      <p:sp>
        <p:nvSpPr>
          <p:cNvPr id="3" name="TextBox 2">
            <a:extLst>
              <a:ext uri="{FF2B5EF4-FFF2-40B4-BE49-F238E27FC236}">
                <a16:creationId xmlns:a16="http://schemas.microsoft.com/office/drawing/2014/main" id="{37EA03A0-B4F2-A984-B6C5-E30843D4B272}"/>
              </a:ext>
            </a:extLst>
          </p:cNvPr>
          <p:cNvSpPr txBox="1"/>
          <p:nvPr/>
        </p:nvSpPr>
        <p:spPr>
          <a:xfrm>
            <a:off x="547761" y="1007460"/>
            <a:ext cx="6187336"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7345" indent="-347345">
              <a:buChar char="•"/>
            </a:pPr>
            <a:r>
              <a:rPr lang="en-GB" sz="2200" dirty="0">
                <a:latin typeface="Times New Roman"/>
                <a:cs typeface="Times New Roman"/>
              </a:rPr>
              <a:t>No zebra cross lane violation.</a:t>
            </a:r>
            <a:endParaRPr lang="en-US" sz="2200" dirty="0"/>
          </a:p>
        </p:txBody>
      </p:sp>
    </p:spTree>
    <p:extLst>
      <p:ext uri="{BB962C8B-B14F-4D97-AF65-F5344CB8AC3E}">
        <p14:creationId xmlns:p14="http://schemas.microsoft.com/office/powerpoint/2010/main" val="3268964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52400"/>
            <a:ext cx="8229600" cy="609600"/>
          </a:xfrm>
        </p:spPr>
        <p:txBody>
          <a:bodyPr>
            <a:noAutofit/>
          </a:bodyPr>
          <a:lstStyle/>
          <a:p>
            <a:pPr algn="l"/>
            <a:r>
              <a:rPr lang="en-US" sz="3600" b="1">
                <a:solidFill>
                  <a:schemeClr val="tx2"/>
                </a:solidFill>
                <a:latin typeface="Times New Roman"/>
                <a:cs typeface="Times New Roman"/>
              </a:rPr>
              <a:t>Results and Discussion (Contd..)</a:t>
            </a:r>
            <a:endParaRPr lang="en-US"/>
          </a:p>
        </p:txBody>
      </p:sp>
      <p:pic>
        <p:nvPicPr>
          <p:cNvPr id="10" name="Content Placeholder 9" descr="A screenshot of a screenshot of a car and a person on a motorcycle&#10;&#10;Description automatically generated">
            <a:extLst>
              <a:ext uri="{FF2B5EF4-FFF2-40B4-BE49-F238E27FC236}">
                <a16:creationId xmlns:a16="http://schemas.microsoft.com/office/drawing/2014/main" id="{211B34FF-0C09-3FDA-2FA3-7D23E21CA630}"/>
              </a:ext>
            </a:extLst>
          </p:cNvPr>
          <p:cNvPicPr>
            <a:picLocks noGrp="1" noChangeAspect="1"/>
          </p:cNvPicPr>
          <p:nvPr>
            <p:ph idx="1"/>
          </p:nvPr>
        </p:nvPicPr>
        <p:blipFill>
          <a:blip r:embed="rId2"/>
          <a:stretch>
            <a:fillRect/>
          </a:stretch>
        </p:blipFill>
        <p:spPr>
          <a:xfrm>
            <a:off x="546653" y="1649656"/>
            <a:ext cx="8050694" cy="4527760"/>
          </a:xfrm>
        </p:spPr>
      </p:pic>
      <p:sp>
        <p:nvSpPr>
          <p:cNvPr id="9" name="TextBox 8">
            <a:extLst>
              <a:ext uri="{FF2B5EF4-FFF2-40B4-BE49-F238E27FC236}">
                <a16:creationId xmlns:a16="http://schemas.microsoft.com/office/drawing/2014/main" id="{70C6E173-7912-23C4-B53A-EF24B1302CE5}"/>
              </a:ext>
            </a:extLst>
          </p:cNvPr>
          <p:cNvSpPr txBox="1"/>
          <p:nvPr/>
        </p:nvSpPr>
        <p:spPr>
          <a:xfrm>
            <a:off x="547761" y="1007460"/>
            <a:ext cx="8049586"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7345" indent="-347345">
              <a:buChar char="•"/>
            </a:pPr>
            <a:r>
              <a:rPr lang="en-GB" sz="2200" dirty="0">
                <a:latin typeface="Times New Roman"/>
                <a:cs typeface="Times New Roman"/>
              </a:rPr>
              <a:t>Detecting vehicle surpassing over zebra crossing lane.</a:t>
            </a:r>
            <a:endParaRPr lang="en-US" sz="2200" dirty="0"/>
          </a:p>
        </p:txBody>
      </p:sp>
    </p:spTree>
    <p:extLst>
      <p:ext uri="{BB962C8B-B14F-4D97-AF65-F5344CB8AC3E}">
        <p14:creationId xmlns:p14="http://schemas.microsoft.com/office/powerpoint/2010/main" val="2458535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152400"/>
            <a:ext cx="8229600" cy="609600"/>
          </a:xfrm>
        </p:spPr>
        <p:txBody>
          <a:bodyPr>
            <a:noAutofit/>
          </a:bodyPr>
          <a:lstStyle/>
          <a:p>
            <a:pPr algn="l"/>
            <a:r>
              <a:rPr lang="en-US" sz="3600" b="1">
                <a:solidFill>
                  <a:schemeClr val="tx2"/>
                </a:solidFill>
                <a:latin typeface="Times New Roman"/>
                <a:cs typeface="Times New Roman"/>
              </a:rPr>
              <a:t>Results and Discussion (Contd..)</a:t>
            </a:r>
            <a:endParaRPr lang="en-US"/>
          </a:p>
        </p:txBody>
      </p:sp>
      <p:pic>
        <p:nvPicPr>
          <p:cNvPr id="6" name="Content Placeholder 5" descr="A screenshot of a computer&#10;&#10;Description automatically generated">
            <a:extLst>
              <a:ext uri="{FF2B5EF4-FFF2-40B4-BE49-F238E27FC236}">
                <a16:creationId xmlns:a16="http://schemas.microsoft.com/office/drawing/2014/main" id="{2EB40005-CE22-DD8A-9D99-ECF6606F1C82}"/>
              </a:ext>
            </a:extLst>
          </p:cNvPr>
          <p:cNvPicPr>
            <a:picLocks noGrp="1" noChangeAspect="1"/>
          </p:cNvPicPr>
          <p:nvPr>
            <p:ph idx="1"/>
          </p:nvPr>
        </p:nvPicPr>
        <p:blipFill>
          <a:blip r:embed="rId2"/>
          <a:stretch>
            <a:fillRect/>
          </a:stretch>
        </p:blipFill>
        <p:spPr>
          <a:xfrm>
            <a:off x="866467" y="1468268"/>
            <a:ext cx="7568381" cy="4630489"/>
          </a:xfrm>
        </p:spPr>
      </p:pic>
      <p:sp>
        <p:nvSpPr>
          <p:cNvPr id="3" name="TextBox 2">
            <a:extLst>
              <a:ext uri="{FF2B5EF4-FFF2-40B4-BE49-F238E27FC236}">
                <a16:creationId xmlns:a16="http://schemas.microsoft.com/office/drawing/2014/main" id="{631D46AB-B784-7F5B-3426-F258BCD0489C}"/>
              </a:ext>
            </a:extLst>
          </p:cNvPr>
          <p:cNvSpPr txBox="1"/>
          <p:nvPr/>
        </p:nvSpPr>
        <p:spPr>
          <a:xfrm>
            <a:off x="547761" y="1007460"/>
            <a:ext cx="8049586"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7345" indent="-347345">
              <a:buChar char="•"/>
            </a:pPr>
            <a:r>
              <a:rPr lang="en-GB" sz="2200" dirty="0">
                <a:latin typeface="Times New Roman"/>
                <a:cs typeface="Times New Roman"/>
              </a:rPr>
              <a:t>Rule violators information in Firebase cloud.</a:t>
            </a:r>
            <a:endParaRPr lang="en-US" sz="2200" dirty="0"/>
          </a:p>
        </p:txBody>
      </p:sp>
    </p:spTree>
    <p:extLst>
      <p:ext uri="{BB962C8B-B14F-4D97-AF65-F5344CB8AC3E}">
        <p14:creationId xmlns:p14="http://schemas.microsoft.com/office/powerpoint/2010/main" val="30491231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888" y="152400"/>
            <a:ext cx="7180470" cy="620643"/>
          </a:xfrm>
        </p:spPr>
        <p:txBody>
          <a:bodyPr>
            <a:noAutofit/>
          </a:bodyPr>
          <a:lstStyle/>
          <a:p>
            <a:pPr algn="l"/>
            <a:r>
              <a:rPr lang="en-US" sz="3600" b="1">
                <a:solidFill>
                  <a:schemeClr val="tx2"/>
                </a:solidFill>
                <a:latin typeface="Times New Roman"/>
                <a:cs typeface="Times New Roman"/>
              </a:rPr>
              <a:t>Results and Discussion (Contd..)</a:t>
            </a:r>
            <a:endParaRPr lang="en-US">
              <a:solidFill>
                <a:schemeClr val="tx2"/>
              </a:solidFill>
            </a:endParaRPr>
          </a:p>
        </p:txBody>
      </p:sp>
      <p:sp>
        <p:nvSpPr>
          <p:cNvPr id="3" name="Content Placeholder 2"/>
          <p:cNvSpPr>
            <a:spLocks noGrp="1"/>
          </p:cNvSpPr>
          <p:nvPr>
            <p:ph idx="1"/>
          </p:nvPr>
        </p:nvSpPr>
        <p:spPr>
          <a:xfrm>
            <a:off x="501444" y="776767"/>
            <a:ext cx="8455743" cy="6081233"/>
          </a:xfrm>
        </p:spPr>
        <p:txBody>
          <a:bodyPr vert="horz" lIns="91440" tIns="45720" rIns="91440" bIns="45720" rtlCol="0" anchor="t">
            <a:noAutofit/>
          </a:bodyPr>
          <a:lstStyle/>
          <a:p>
            <a:pPr algn="just"/>
            <a:r>
              <a:rPr lang="en-US" sz="2150" dirty="0">
                <a:latin typeface="Times New Roman"/>
                <a:ea typeface="+mn-lt"/>
                <a:cs typeface="+mn-lt"/>
              </a:rPr>
              <a:t>The model achieves a 99% detection rate for bikes and riders, distinguishing helmeted riders with 99% accuracy and non-helmeted riders with 98% accuracy.</a:t>
            </a:r>
          </a:p>
          <a:p>
            <a:pPr algn="just"/>
            <a:endParaRPr lang="en-US" sz="2150" dirty="0">
              <a:latin typeface="Times New Roman"/>
              <a:cs typeface="Calibri"/>
            </a:endParaRPr>
          </a:p>
          <a:p>
            <a:pPr algn="just"/>
            <a:r>
              <a:rPr lang="en-US" sz="2150" dirty="0">
                <a:latin typeface="Times New Roman"/>
                <a:ea typeface="+mn-lt"/>
                <a:cs typeface="+mn-lt"/>
              </a:rPr>
              <a:t>Additionally, it detects mobile phone usage with an accuracy of 98% and also identifies instances of more than two riders on a bike with 96% accuracy.</a:t>
            </a:r>
          </a:p>
          <a:p>
            <a:pPr algn="just"/>
            <a:endParaRPr lang="en-US" sz="2150" dirty="0">
              <a:latin typeface="Times New Roman"/>
              <a:ea typeface="+mn-lt"/>
              <a:cs typeface="+mn-lt"/>
            </a:endParaRPr>
          </a:p>
          <a:p>
            <a:pPr algn="just"/>
            <a:r>
              <a:rPr lang="en-US" sz="2150" dirty="0">
                <a:latin typeface="Times New Roman"/>
                <a:ea typeface="+mn-lt"/>
                <a:cs typeface="+mn-lt"/>
              </a:rPr>
              <a:t>The system recognizes the license plate information of the vehicle with an accuracy of 93%. </a:t>
            </a:r>
          </a:p>
          <a:p>
            <a:pPr algn="just"/>
            <a:r>
              <a:rPr lang="en-US" sz="2150" dirty="0">
                <a:latin typeface="Times New Roman"/>
                <a:ea typeface="+mn-lt"/>
                <a:cs typeface="+mn-lt"/>
              </a:rPr>
              <a:t>Overall, the system achieved 97% accuracy in detecting traffic rule violators.</a:t>
            </a:r>
          </a:p>
          <a:p>
            <a:pPr algn="just"/>
            <a:endParaRPr lang="en-US" sz="2150" dirty="0">
              <a:latin typeface="Times New Roman"/>
              <a:ea typeface="+mn-lt"/>
              <a:cs typeface="+mn-lt"/>
            </a:endParaRPr>
          </a:p>
          <a:p>
            <a:pPr algn="just"/>
            <a:r>
              <a:rPr lang="en-US" sz="2150" dirty="0">
                <a:latin typeface="Times New Roman"/>
                <a:ea typeface="+mn-lt"/>
                <a:cs typeface="+mn-lt"/>
              </a:rPr>
              <a:t>The results are stored in the Firebase Cloud with a violations committed by the rider along with the date and timestamp.</a:t>
            </a:r>
          </a:p>
          <a:p>
            <a:pPr marL="0" indent="0" algn="just">
              <a:buNone/>
            </a:pPr>
            <a:endParaRPr lang="en-US" sz="2500" dirty="0">
              <a:latin typeface="Times New Roman"/>
              <a:ea typeface="+mn-lt"/>
              <a:cs typeface="Times New Roman"/>
            </a:endParaRPr>
          </a:p>
          <a:p>
            <a:pPr algn="l"/>
            <a:endParaRPr lang="en-US" sz="2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0409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148" y="167167"/>
            <a:ext cx="8229600" cy="609600"/>
          </a:xfrm>
        </p:spPr>
        <p:txBody>
          <a:bodyPr>
            <a:noAutofit/>
          </a:bodyPr>
          <a:lstStyle/>
          <a:p>
            <a:pPr algn="l"/>
            <a:r>
              <a:rPr lang="en-US" sz="3600" b="1" dirty="0">
                <a:solidFill>
                  <a:schemeClr val="tx2"/>
                </a:solidFill>
                <a:latin typeface="Times New Roman"/>
                <a:cs typeface="Times New Roman"/>
              </a:rPr>
              <a:t>Conclusion</a:t>
            </a:r>
            <a:endParaRPr lang="en-US" dirty="0">
              <a:solidFill>
                <a:schemeClr val="tx2"/>
              </a:solidFill>
            </a:endParaRPr>
          </a:p>
        </p:txBody>
      </p:sp>
      <p:sp>
        <p:nvSpPr>
          <p:cNvPr id="3" name="Content Placeholder 2"/>
          <p:cNvSpPr>
            <a:spLocks noGrp="1"/>
          </p:cNvSpPr>
          <p:nvPr>
            <p:ph idx="1"/>
          </p:nvPr>
        </p:nvSpPr>
        <p:spPr>
          <a:xfrm>
            <a:off x="457200" y="776767"/>
            <a:ext cx="8229600" cy="5464657"/>
          </a:xfrm>
        </p:spPr>
        <p:txBody>
          <a:bodyPr vert="horz" lIns="91440" tIns="45720" rIns="91440" bIns="45720" rtlCol="0" anchor="t">
            <a:noAutofit/>
          </a:bodyPr>
          <a:lstStyle/>
          <a:p>
            <a:pPr algn="just"/>
            <a:r>
              <a:rPr lang="en-US" sz="2200" dirty="0">
                <a:latin typeface="Times New Roman"/>
                <a:cs typeface="Times New Roman"/>
              </a:rPr>
              <a:t>The system automatically detect traffic violations using the YOLOv8 model, effectively identifying infractions such as riding without a helmet, triple riding and using a mobile phone while riding a bike .</a:t>
            </a:r>
          </a:p>
          <a:p>
            <a:pPr algn="just"/>
            <a:endParaRPr lang="en-US" sz="2200" dirty="0">
              <a:latin typeface="Times New Roman"/>
              <a:cs typeface="Times New Roman"/>
            </a:endParaRPr>
          </a:p>
          <a:p>
            <a:pPr algn="just"/>
            <a:r>
              <a:rPr lang="en-US" sz="2200" dirty="0">
                <a:latin typeface="Times New Roman"/>
                <a:cs typeface="Times New Roman"/>
              </a:rPr>
              <a:t>By extracting license plate details in each scenario, law enforcement agencies can efficiently enforce penalties and promote safer road, ultimately contributing to a reduction in road accidents and fatalities.</a:t>
            </a:r>
            <a:endParaRPr lang="en-US" sz="2200" dirty="0">
              <a:latin typeface="Times New Roman"/>
              <a:cs typeface="Calibri"/>
            </a:endParaRPr>
          </a:p>
          <a:p>
            <a:pPr algn="just"/>
            <a:endParaRPr lang="en-US" sz="2200" dirty="0">
              <a:latin typeface="Times New Roman"/>
              <a:cs typeface="Arial"/>
            </a:endParaRPr>
          </a:p>
          <a:p>
            <a:pPr algn="just"/>
            <a:r>
              <a:rPr lang="en-US" sz="2200" dirty="0">
                <a:latin typeface="Times New Roman"/>
                <a:ea typeface="+mn-lt"/>
                <a:cs typeface="+mn-lt"/>
              </a:rPr>
              <a:t>This project minimizes the need for manual monitoring of traffic scenes by traffic officers.</a:t>
            </a:r>
          </a:p>
          <a:p>
            <a:pPr algn="l"/>
            <a:endParaRPr lang="en-US" sz="2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3189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228600"/>
            <a:ext cx="8229600" cy="457200"/>
          </a:xfrm>
        </p:spPr>
        <p:txBody>
          <a:bodyPr>
            <a:normAutofit fontScale="90000"/>
          </a:bodyPr>
          <a:lstStyle/>
          <a:p>
            <a:pPr algn="l"/>
            <a:r>
              <a:rPr lang="en-US" sz="4000" b="1">
                <a:solidFill>
                  <a:schemeClr val="tx2"/>
                </a:solidFill>
                <a:latin typeface="Times New Roman" pitchFamily="18" charset="0"/>
                <a:cs typeface="Times New Roman" pitchFamily="18" charset="0"/>
              </a:rPr>
              <a:t>Contents</a:t>
            </a:r>
          </a:p>
        </p:txBody>
      </p:sp>
      <p:sp>
        <p:nvSpPr>
          <p:cNvPr id="3" name="Content Placeholder 2"/>
          <p:cNvSpPr>
            <a:spLocks noGrp="1"/>
          </p:cNvSpPr>
          <p:nvPr>
            <p:ph idx="1"/>
          </p:nvPr>
        </p:nvSpPr>
        <p:spPr>
          <a:xfrm>
            <a:off x="304800" y="1143000"/>
            <a:ext cx="8229600" cy="4525963"/>
          </a:xfrm>
        </p:spPr>
        <p:txBody>
          <a:bodyPr vert="horz" lIns="91440" tIns="45720" rIns="91440" bIns="45720" rtlCol="0" anchor="t">
            <a:normAutofit/>
          </a:bodyPr>
          <a:lstStyle/>
          <a:p>
            <a:r>
              <a:rPr lang="en-US" sz="2400" dirty="0">
                <a:latin typeface="Times New Roman"/>
                <a:cs typeface="Times New Roman"/>
              </a:rPr>
              <a:t>Introduction</a:t>
            </a:r>
          </a:p>
          <a:p>
            <a:r>
              <a:rPr lang="en-US" sz="2400" dirty="0">
                <a:latin typeface="Times New Roman"/>
                <a:cs typeface="Times New Roman"/>
              </a:rPr>
              <a:t>Objectives</a:t>
            </a:r>
          </a:p>
          <a:p>
            <a:r>
              <a:rPr lang="en-US" sz="2400" dirty="0">
                <a:latin typeface="Times New Roman"/>
                <a:cs typeface="Times New Roman"/>
              </a:rPr>
              <a:t>Motivation</a:t>
            </a:r>
          </a:p>
          <a:p>
            <a:r>
              <a:rPr lang="en-US" sz="2400" dirty="0">
                <a:latin typeface="Times New Roman"/>
                <a:cs typeface="Times New Roman"/>
              </a:rPr>
              <a:t>Literature Review</a:t>
            </a:r>
          </a:p>
          <a:p>
            <a:r>
              <a:rPr lang="en-US" sz="2400" dirty="0">
                <a:latin typeface="Times New Roman"/>
                <a:cs typeface="Times New Roman"/>
              </a:rPr>
              <a:t>Summary</a:t>
            </a:r>
          </a:p>
          <a:p>
            <a:r>
              <a:rPr lang="en-US" sz="2400" dirty="0">
                <a:latin typeface="Times New Roman"/>
                <a:cs typeface="Times New Roman"/>
              </a:rPr>
              <a:t>Methodology</a:t>
            </a:r>
          </a:p>
          <a:p>
            <a:r>
              <a:rPr lang="en-US" sz="2400" dirty="0">
                <a:latin typeface="Times New Roman"/>
                <a:cs typeface="Times New Roman"/>
              </a:rPr>
              <a:t>Results and Discussion</a:t>
            </a:r>
          </a:p>
          <a:p>
            <a:r>
              <a:rPr lang="en-US" sz="2400" dirty="0">
                <a:latin typeface="Times New Roman"/>
                <a:cs typeface="Times New Roman"/>
              </a:rPr>
              <a:t>Conclusion</a:t>
            </a:r>
          </a:p>
          <a:p>
            <a:r>
              <a:rPr lang="en-US" sz="2400" dirty="0">
                <a:latin typeface="Times New Roman"/>
                <a:cs typeface="Times New Roman"/>
              </a:rPr>
              <a:t>Reference</a:t>
            </a:r>
          </a:p>
          <a:p>
            <a:endParaRPr lang="en-US" dirty="0"/>
          </a:p>
        </p:txBody>
      </p:sp>
    </p:spTree>
    <p:extLst>
      <p:ext uri="{BB962C8B-B14F-4D97-AF65-F5344CB8AC3E}">
        <p14:creationId xmlns:p14="http://schemas.microsoft.com/office/powerpoint/2010/main" val="18693913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8229600" cy="533400"/>
          </a:xfrm>
        </p:spPr>
        <p:txBody>
          <a:bodyPr>
            <a:noAutofit/>
          </a:bodyPr>
          <a:lstStyle/>
          <a:p>
            <a:pPr algn="l"/>
            <a:r>
              <a:rPr lang="en-US" sz="3600" b="1">
                <a:solidFill>
                  <a:schemeClr val="tx2"/>
                </a:solidFill>
                <a:latin typeface="Times New Roman"/>
                <a:cs typeface="Times New Roman"/>
              </a:rPr>
              <a:t>References</a:t>
            </a:r>
            <a:endParaRPr lang="en-US"/>
          </a:p>
        </p:txBody>
      </p:sp>
      <p:sp>
        <p:nvSpPr>
          <p:cNvPr id="3" name="Content Placeholder 2"/>
          <p:cNvSpPr>
            <a:spLocks noGrp="1"/>
          </p:cNvSpPr>
          <p:nvPr>
            <p:ph idx="1"/>
          </p:nvPr>
        </p:nvSpPr>
        <p:spPr>
          <a:xfrm>
            <a:off x="457200" y="1066800"/>
            <a:ext cx="8229600" cy="5556319"/>
          </a:xfrm>
        </p:spPr>
        <p:txBody>
          <a:bodyPr vert="horz" lIns="91440" tIns="45720" rIns="91440" bIns="45720" rtlCol="0" anchor="t">
            <a:normAutofit/>
          </a:bodyPr>
          <a:lstStyle/>
          <a:p>
            <a:pPr algn="just">
              <a:buNone/>
            </a:pPr>
            <a:r>
              <a:rPr lang="en-US" sz="2000" dirty="0">
                <a:latin typeface="Times New Roman"/>
                <a:ea typeface="+mn-lt"/>
                <a:cs typeface="+mn-lt"/>
              </a:rPr>
              <a:t>[1]. K. Dahiya, D. Singh and C. K. Mohan, "Automatic detection of bike-riders without helmet using surveillance videos in real-time," 2016 International Joint Conference on Neural Networks (IJCNN), Vancouver, BC, Canada,  pp. 3046-3051, 2016.</a:t>
            </a:r>
            <a:endParaRPr lang="en-US" dirty="0"/>
          </a:p>
          <a:p>
            <a:pPr algn="just">
              <a:buNone/>
            </a:pPr>
            <a:r>
              <a:rPr lang="en-US" sz="2000" dirty="0">
                <a:latin typeface="Times New Roman"/>
                <a:ea typeface="+mn-lt"/>
                <a:cs typeface="Times New Roman"/>
              </a:rPr>
              <a:t>[2]. M. Dasgupta, O. Bandyopadhyay and S. </a:t>
            </a:r>
            <a:r>
              <a:rPr lang="en-US" sz="2000" dirty="0" err="1">
                <a:latin typeface="Times New Roman"/>
                <a:ea typeface="+mn-lt"/>
                <a:cs typeface="Times New Roman"/>
              </a:rPr>
              <a:t>Chatterji</a:t>
            </a:r>
            <a:r>
              <a:rPr lang="en-US" sz="2000" dirty="0">
                <a:latin typeface="Times New Roman"/>
                <a:ea typeface="+mn-lt"/>
                <a:cs typeface="Times New Roman"/>
              </a:rPr>
              <a:t>, "Automated Helmet Detection for Multiple Motorcycle Riders using CNN," 2019 IEEE Conference on Information and Communication Technology, Allahabad, India,  pp. 1-4, 2019.</a:t>
            </a:r>
            <a:endParaRPr lang="en-US" sz="2000" dirty="0">
              <a:latin typeface="Times New Roman"/>
              <a:cs typeface="Calibri"/>
            </a:endParaRPr>
          </a:p>
          <a:p>
            <a:pPr algn="just">
              <a:buNone/>
            </a:pPr>
            <a:r>
              <a:rPr lang="en-US" sz="2000" dirty="0">
                <a:latin typeface="Times New Roman"/>
                <a:ea typeface="+mn-lt"/>
                <a:cs typeface="+mn-lt"/>
              </a:rPr>
              <a:t>[3]. X. -H. Wu, R. Hu and Y. -Q. Bao, "Block-Based Hough Transform for Recognition of Zebra Crossing in Natural Scene Images," in IEEE Access,  pp. 59895-59902, 2019.</a:t>
            </a:r>
            <a:endParaRPr lang="en-US" sz="2000" dirty="0">
              <a:latin typeface="Times New Roman"/>
              <a:cs typeface="Calibri"/>
            </a:endParaRPr>
          </a:p>
          <a:p>
            <a:pPr algn="just">
              <a:buNone/>
            </a:pPr>
            <a:r>
              <a:rPr lang="en-US" sz="2000" dirty="0">
                <a:solidFill>
                  <a:srgbClr val="000000"/>
                </a:solidFill>
                <a:latin typeface="Times New Roman"/>
                <a:cs typeface="Calibri"/>
              </a:rPr>
              <a:t>[4]. </a:t>
            </a:r>
            <a:r>
              <a:rPr lang="en-US" sz="2000" dirty="0">
                <a:solidFill>
                  <a:srgbClr val="000000"/>
                </a:solidFill>
                <a:latin typeface="Times New Roman"/>
                <a:cs typeface="Times New Roman"/>
              </a:rPr>
              <a:t>Mistry, </a:t>
            </a:r>
            <a:r>
              <a:rPr lang="en-US" sz="2000" dirty="0" err="1">
                <a:solidFill>
                  <a:srgbClr val="000000"/>
                </a:solidFill>
                <a:latin typeface="Times New Roman"/>
                <a:cs typeface="Times New Roman"/>
              </a:rPr>
              <a:t>Jimit</a:t>
            </a:r>
            <a:r>
              <a:rPr lang="en-US" sz="2000" dirty="0">
                <a:solidFill>
                  <a:srgbClr val="000000"/>
                </a:solidFill>
                <a:latin typeface="Times New Roman"/>
                <a:cs typeface="Times New Roman"/>
              </a:rPr>
              <a:t>, </a:t>
            </a:r>
            <a:r>
              <a:rPr lang="en-US" sz="2000" dirty="0" err="1">
                <a:solidFill>
                  <a:srgbClr val="000000"/>
                </a:solidFill>
                <a:latin typeface="Times New Roman"/>
                <a:cs typeface="Times New Roman"/>
              </a:rPr>
              <a:t>Aashishk</a:t>
            </a:r>
            <a:r>
              <a:rPr lang="en-US" sz="2000" dirty="0">
                <a:solidFill>
                  <a:srgbClr val="000000"/>
                </a:solidFill>
                <a:latin typeface="Times New Roman"/>
                <a:cs typeface="Times New Roman"/>
              </a:rPr>
              <a:t> and </a:t>
            </a:r>
            <a:r>
              <a:rPr lang="en-US" sz="2000" dirty="0" err="1">
                <a:solidFill>
                  <a:srgbClr val="000000"/>
                </a:solidFill>
                <a:latin typeface="Times New Roman"/>
                <a:cs typeface="Times New Roman"/>
              </a:rPr>
              <a:t>kishor</a:t>
            </a:r>
            <a:r>
              <a:rPr lang="en-US" sz="2000" dirty="0">
                <a:solidFill>
                  <a:srgbClr val="000000"/>
                </a:solidFill>
                <a:latin typeface="Times New Roman"/>
                <a:cs typeface="Times New Roman"/>
              </a:rPr>
              <a:t> P. </a:t>
            </a:r>
            <a:r>
              <a:rPr lang="en-US" sz="2000" dirty="0" err="1">
                <a:solidFill>
                  <a:srgbClr val="000000"/>
                </a:solidFill>
                <a:latin typeface="Times New Roman"/>
                <a:cs typeface="Times New Roman"/>
              </a:rPr>
              <a:t>Upla</a:t>
            </a:r>
            <a:r>
              <a:rPr lang="en-US" sz="2000" dirty="0">
                <a:solidFill>
                  <a:srgbClr val="000000"/>
                </a:solidFill>
                <a:latin typeface="Times New Roman"/>
                <a:cs typeface="Times New Roman"/>
              </a:rPr>
              <a:t>. “An automatic detection of </a:t>
            </a:r>
            <a:r>
              <a:rPr lang="en-US" sz="2000" dirty="0" err="1">
                <a:solidFill>
                  <a:srgbClr val="000000"/>
                </a:solidFill>
                <a:latin typeface="Times New Roman"/>
                <a:cs typeface="Times New Roman"/>
              </a:rPr>
              <a:t>helemeted</a:t>
            </a:r>
            <a:r>
              <a:rPr lang="en-US" sz="2000" dirty="0">
                <a:solidFill>
                  <a:srgbClr val="000000"/>
                </a:solidFill>
                <a:latin typeface="Times New Roman"/>
                <a:cs typeface="Times New Roman"/>
              </a:rPr>
              <a:t> and non </a:t>
            </a:r>
            <a:r>
              <a:rPr lang="en-US" sz="2000" dirty="0" err="1">
                <a:solidFill>
                  <a:srgbClr val="000000"/>
                </a:solidFill>
                <a:latin typeface="Times New Roman"/>
                <a:cs typeface="Times New Roman"/>
              </a:rPr>
              <a:t>helemeted</a:t>
            </a:r>
            <a:r>
              <a:rPr lang="en-US" sz="2000" dirty="0">
                <a:solidFill>
                  <a:srgbClr val="000000"/>
                </a:solidFill>
                <a:latin typeface="Times New Roman"/>
                <a:cs typeface="Times New Roman"/>
              </a:rPr>
              <a:t> motorcyclists with license plate extraction using CNN.”, in International Electrical Engineering Congress (</a:t>
            </a:r>
            <a:r>
              <a:rPr lang="en-US" sz="2000" dirty="0" err="1">
                <a:solidFill>
                  <a:srgbClr val="000000"/>
                </a:solidFill>
                <a:latin typeface="Times New Roman"/>
                <a:cs typeface="Times New Roman"/>
              </a:rPr>
              <a:t>iEECON</a:t>
            </a:r>
            <a:r>
              <a:rPr lang="en-US" sz="2000" dirty="0">
                <a:solidFill>
                  <a:srgbClr val="000000"/>
                </a:solidFill>
                <a:latin typeface="Times New Roman"/>
                <a:cs typeface="Times New Roman"/>
              </a:rPr>
              <a:t>), Chonburi, Thailand, pp. 1-6, 2014.</a:t>
            </a:r>
          </a:p>
          <a:p>
            <a:pPr>
              <a:buNone/>
            </a:pPr>
            <a:endParaRPr lang="en-US" sz="2000" dirty="0">
              <a:solidFill>
                <a:srgbClr val="000000"/>
              </a:solidFill>
              <a:latin typeface="Times New Roman" panose="02020603050405020304" pitchFamily="18" charset="0"/>
              <a:cs typeface="Calibri"/>
            </a:endParaRPr>
          </a:p>
          <a:p>
            <a:pPr marL="0" indent="0">
              <a:buNone/>
            </a:pPr>
            <a:endParaRPr lang="en-US" sz="2000" dirty="0">
              <a:solidFill>
                <a:srgbClr val="C00000"/>
              </a:solidFill>
              <a:latin typeface="Times New Roman" panose="02020603050405020304" pitchFamily="18" charset="0"/>
              <a:cs typeface="Times New Roman" pitchFamily="18" charset="0"/>
            </a:endParaRPr>
          </a:p>
        </p:txBody>
      </p:sp>
    </p:spTree>
    <p:extLst>
      <p:ext uri="{BB962C8B-B14F-4D97-AF65-F5344CB8AC3E}">
        <p14:creationId xmlns:p14="http://schemas.microsoft.com/office/powerpoint/2010/main" val="2180408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8229600" cy="533400"/>
          </a:xfrm>
        </p:spPr>
        <p:txBody>
          <a:bodyPr>
            <a:noAutofit/>
          </a:bodyPr>
          <a:lstStyle/>
          <a:p>
            <a:pPr algn="l"/>
            <a:r>
              <a:rPr lang="en-US" sz="3600" b="1">
                <a:solidFill>
                  <a:schemeClr val="tx2"/>
                </a:solidFill>
                <a:latin typeface="Times New Roman"/>
                <a:cs typeface="Times New Roman"/>
              </a:rPr>
              <a:t>References</a:t>
            </a:r>
            <a:endParaRPr lang="en-US">
              <a:solidFill>
                <a:schemeClr val="tx2"/>
              </a:solidFill>
              <a:latin typeface="Times New Roman"/>
              <a:cs typeface="Times New Roman"/>
            </a:endParaRPr>
          </a:p>
        </p:txBody>
      </p:sp>
      <p:sp>
        <p:nvSpPr>
          <p:cNvPr id="3" name="Content Placeholder 2"/>
          <p:cNvSpPr>
            <a:spLocks noGrp="1"/>
          </p:cNvSpPr>
          <p:nvPr>
            <p:ph idx="1"/>
          </p:nvPr>
        </p:nvSpPr>
        <p:spPr>
          <a:xfrm>
            <a:off x="457200" y="1066800"/>
            <a:ext cx="8229600" cy="5059363"/>
          </a:xfrm>
        </p:spPr>
        <p:txBody>
          <a:bodyPr vert="horz" lIns="91440" tIns="45720" rIns="91440" bIns="45720" rtlCol="0" anchor="t">
            <a:noAutofit/>
          </a:bodyPr>
          <a:lstStyle/>
          <a:p>
            <a:pPr algn="just">
              <a:buNone/>
            </a:pPr>
            <a:r>
              <a:rPr lang="en-US" sz="2000" dirty="0">
                <a:latin typeface="Times New Roman"/>
                <a:ea typeface="+mn-lt"/>
                <a:cs typeface="+mn-lt"/>
              </a:rPr>
              <a:t>[5]. Mallela Nikhil Chakravarthy, Rohit </a:t>
            </a:r>
            <a:r>
              <a:rPr lang="en-US" sz="2000" dirty="0" err="1">
                <a:latin typeface="Times New Roman"/>
                <a:ea typeface="+mn-lt"/>
                <a:cs typeface="+mn-lt"/>
              </a:rPr>
              <a:t>Volety</a:t>
            </a:r>
            <a:r>
              <a:rPr lang="en-US" sz="2000" dirty="0">
                <a:latin typeface="Times New Roman"/>
                <a:ea typeface="+mn-lt"/>
                <a:cs typeface="+mn-lt"/>
              </a:rPr>
              <a:t>, and </a:t>
            </a:r>
            <a:r>
              <a:rPr lang="en-US" sz="2000" dirty="0" err="1">
                <a:latin typeface="Times New Roman"/>
                <a:ea typeface="+mn-lt"/>
                <a:cs typeface="+mn-lt"/>
              </a:rPr>
              <a:t>Nadesh</a:t>
            </a:r>
            <a:r>
              <a:rPr lang="en-US" sz="2000" dirty="0">
                <a:latin typeface="Times New Roman"/>
                <a:ea typeface="+mn-lt"/>
                <a:cs typeface="+mn-lt"/>
              </a:rPr>
              <a:t> R.K., "Detection of the triple riding and speed violation on two-wheelers using deep learning algorithms", Multimedia Tools and Applications, Springer, pp. 8175-8187,  2021.</a:t>
            </a:r>
            <a:endParaRPr lang="en-US" sz="2000" dirty="0">
              <a:latin typeface="Times New Roman"/>
              <a:ea typeface="+mn-lt"/>
              <a:cs typeface="Times New Roman"/>
            </a:endParaRPr>
          </a:p>
          <a:p>
            <a:pPr algn="just">
              <a:buNone/>
            </a:pPr>
            <a:r>
              <a:rPr lang="en-US" sz="2000" dirty="0">
                <a:latin typeface="Times New Roman"/>
                <a:ea typeface="+mn-lt"/>
                <a:cs typeface="+mn-lt"/>
              </a:rPr>
              <a:t>[6]. A. Saumya, V. Gayathri, K. </a:t>
            </a:r>
            <a:r>
              <a:rPr lang="en-US" sz="2000" dirty="0" err="1">
                <a:latin typeface="Times New Roman"/>
                <a:ea typeface="+mn-lt"/>
                <a:cs typeface="+mn-lt"/>
              </a:rPr>
              <a:t>Venkateswaran</a:t>
            </a:r>
            <a:r>
              <a:rPr lang="en-US" sz="2000" dirty="0">
                <a:latin typeface="Times New Roman"/>
                <a:ea typeface="+mn-lt"/>
                <a:cs typeface="+mn-lt"/>
              </a:rPr>
              <a:t>, S. Kale and N. Sridhar, "Machine Learning based Surveillance System for Detection of Bike Riders without Helmet and Triple Rides," 2020 International Conference on Smart Electronics and Communication (ICOSEC), Trichy, India,  pp. 347-352, 2020. </a:t>
            </a:r>
            <a:endParaRPr lang="en-US" sz="2000" dirty="0">
              <a:latin typeface="Times New Roman"/>
              <a:cs typeface="Times New Roman"/>
            </a:endParaRPr>
          </a:p>
          <a:p>
            <a:pPr algn="just">
              <a:buNone/>
            </a:pPr>
            <a:r>
              <a:rPr lang="en-US" sz="2000" dirty="0">
                <a:latin typeface="Times New Roman"/>
                <a:ea typeface="+mn-lt"/>
                <a:cs typeface="+mn-lt"/>
              </a:rPr>
              <a:t>[7]. H. Lin, J. D. Deng, D. Albers and F. W. Siebert, "Helmet Use Detection of Tracked Motorcycles Using CNN-Based Multi-Task Learning," in IEEE Access, pp. 162073-162084, 2020.</a:t>
            </a:r>
          </a:p>
          <a:p>
            <a:pPr algn="just">
              <a:buNone/>
            </a:pPr>
            <a:r>
              <a:rPr lang="en-US" sz="2000" dirty="0">
                <a:latin typeface="Times New Roman"/>
                <a:ea typeface="+mn-lt"/>
                <a:cs typeface="Times New Roman"/>
              </a:rPr>
              <a:t>[8]. H. Shi and D. Zhao, "License Plate Recognition System Based on Improved YOLOv5 and GRU," in IEEE Access, </a:t>
            </a:r>
            <a:r>
              <a:rPr lang="en-US" sz="2000" dirty="0">
                <a:latin typeface="Times New Roman"/>
                <a:ea typeface="+mn-lt"/>
                <a:cs typeface="+mn-lt"/>
              </a:rPr>
              <a:t>pp. 10429-10439,</a:t>
            </a:r>
            <a:r>
              <a:rPr lang="en-US" sz="2000" dirty="0">
                <a:latin typeface="Times New Roman"/>
                <a:ea typeface="+mn-lt"/>
                <a:cs typeface="Times New Roman"/>
              </a:rPr>
              <a:t> 2023.</a:t>
            </a:r>
            <a:endParaRPr lang="en-US" dirty="0">
              <a:cs typeface="Calibri"/>
            </a:endParaRPr>
          </a:p>
          <a:p>
            <a:pPr>
              <a:buNone/>
            </a:pPr>
            <a:endParaRPr lang="en-US" sz="2000" dirty="0">
              <a:solidFill>
                <a:srgbClr val="000000"/>
              </a:solidFill>
              <a:latin typeface="Times New Roman"/>
              <a:cs typeface="Calibri"/>
            </a:endParaRPr>
          </a:p>
        </p:txBody>
      </p:sp>
    </p:spTree>
    <p:extLst>
      <p:ext uri="{BB962C8B-B14F-4D97-AF65-F5344CB8AC3E}">
        <p14:creationId xmlns:p14="http://schemas.microsoft.com/office/powerpoint/2010/main" val="2880228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EBF7795-518B-F344-BE96-53175946E8F6}"/>
              </a:ext>
            </a:extLst>
          </p:cNvPr>
          <p:cNvSpPr txBox="1"/>
          <p:nvPr/>
        </p:nvSpPr>
        <p:spPr>
          <a:xfrm>
            <a:off x="511277" y="2721114"/>
            <a:ext cx="8229600"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0" dirty="0">
                <a:latin typeface="Algerian" panose="04020705040A02060702" pitchFamily="82" charset="0"/>
                <a:cs typeface="Calibri"/>
              </a:rPr>
              <a:t>THANK YOU..</a:t>
            </a:r>
          </a:p>
        </p:txBody>
      </p:sp>
    </p:spTree>
    <p:extLst>
      <p:ext uri="{BB962C8B-B14F-4D97-AF65-F5344CB8AC3E}">
        <p14:creationId xmlns:p14="http://schemas.microsoft.com/office/powerpoint/2010/main" val="2355313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192" y="214407"/>
            <a:ext cx="8153400" cy="533400"/>
          </a:xfrm>
        </p:spPr>
        <p:txBody>
          <a:bodyPr>
            <a:normAutofit fontScale="90000"/>
          </a:bodyPr>
          <a:lstStyle/>
          <a:p>
            <a:pPr algn="l"/>
            <a:r>
              <a:rPr lang="en-US" sz="4000" b="1">
                <a:solidFill>
                  <a:schemeClr val="tx2"/>
                </a:solidFill>
                <a:latin typeface="Times New Roman" pitchFamily="18" charset="0"/>
                <a:cs typeface="Times New Roman" pitchFamily="18" charset="0"/>
              </a:rPr>
              <a:t>Introduction</a:t>
            </a:r>
            <a:endParaRPr lang="en-US" sz="4000"/>
          </a:p>
        </p:txBody>
      </p:sp>
      <p:sp>
        <p:nvSpPr>
          <p:cNvPr id="3" name="Content Placeholder 2"/>
          <p:cNvSpPr>
            <a:spLocks noGrp="1"/>
          </p:cNvSpPr>
          <p:nvPr>
            <p:ph idx="1"/>
          </p:nvPr>
        </p:nvSpPr>
        <p:spPr>
          <a:xfrm>
            <a:off x="381000" y="914400"/>
            <a:ext cx="8382000" cy="5791200"/>
          </a:xfrm>
        </p:spPr>
        <p:txBody>
          <a:bodyPr>
            <a:normAutofit/>
          </a:bodyPr>
          <a:lstStyle/>
          <a:p>
            <a:pPr algn="just">
              <a:lnSpc>
                <a:spcPct val="150000"/>
              </a:lnSpc>
            </a:pPr>
            <a:r>
              <a:rPr lang="en-US" sz="2200" dirty="0">
                <a:latin typeface="Times New Roman" panose="02020603050405020304" pitchFamily="18" charset="0"/>
                <a:cs typeface="Times New Roman" panose="02020603050405020304" pitchFamily="18" charset="0"/>
              </a:rPr>
              <a:t>India witnessed an 18% increase in vehicle ownership in 2023.</a:t>
            </a:r>
          </a:p>
          <a:p>
            <a:pPr algn="just">
              <a:lnSpc>
                <a:spcPct val="150000"/>
              </a:lnSpc>
            </a:pPr>
            <a:r>
              <a:rPr lang="en-US" sz="2200" dirty="0">
                <a:latin typeface="Times New Roman" panose="02020603050405020304" pitchFamily="18" charset="0"/>
                <a:cs typeface="Times New Roman" panose="02020603050405020304" pitchFamily="18" charset="0"/>
              </a:rPr>
              <a:t>This increase resulted in a 12% rise in road accidents and deaths.</a:t>
            </a:r>
          </a:p>
          <a:p>
            <a:pPr algn="just">
              <a:lnSpc>
                <a:spcPct val="150000"/>
              </a:lnSpc>
            </a:pPr>
            <a:r>
              <a:rPr lang="en-US" sz="2200" dirty="0">
                <a:latin typeface="Times New Roman" panose="02020603050405020304" pitchFamily="18" charset="0"/>
                <a:cs typeface="Times New Roman" panose="02020603050405020304" pitchFamily="18" charset="0"/>
              </a:rPr>
              <a:t>Incorporating law enforcement will be challenging.</a:t>
            </a:r>
          </a:p>
          <a:p>
            <a:pPr algn="just">
              <a:lnSpc>
                <a:spcPct val="150000"/>
              </a:lnSpc>
            </a:pPr>
            <a:r>
              <a:rPr lang="en-US" sz="2200" dirty="0">
                <a:latin typeface="Times New Roman" panose="02020603050405020304" pitchFamily="18" charset="0"/>
                <a:cs typeface="Times New Roman" panose="02020603050405020304" pitchFamily="18" charset="0"/>
              </a:rPr>
              <a:t>To address this issue, we propose a fully functional traffic surveillance monitoring system.</a:t>
            </a:r>
          </a:p>
        </p:txBody>
      </p:sp>
      <p:pic>
        <p:nvPicPr>
          <p:cNvPr id="10" name="Picture 9">
            <a:extLst>
              <a:ext uri="{FF2B5EF4-FFF2-40B4-BE49-F238E27FC236}">
                <a16:creationId xmlns:a16="http://schemas.microsoft.com/office/drawing/2014/main" id="{38485293-6DA2-E284-B8CF-15B8E163F2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987" y="3903406"/>
            <a:ext cx="3247105" cy="2256504"/>
          </a:xfrm>
          <a:prstGeom prst="rect">
            <a:avLst/>
          </a:prstGeom>
        </p:spPr>
      </p:pic>
      <p:pic>
        <p:nvPicPr>
          <p:cNvPr id="12" name="Picture 11">
            <a:extLst>
              <a:ext uri="{FF2B5EF4-FFF2-40B4-BE49-F238E27FC236}">
                <a16:creationId xmlns:a16="http://schemas.microsoft.com/office/drawing/2014/main" id="{195A2A60-0232-09F8-F13E-C28122AAF0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2613" y="3903406"/>
            <a:ext cx="3200400" cy="2276169"/>
          </a:xfrm>
          <a:prstGeom prst="rect">
            <a:avLst/>
          </a:prstGeom>
        </p:spPr>
      </p:pic>
      <p:sp>
        <p:nvSpPr>
          <p:cNvPr id="13" name="TextBox 12">
            <a:extLst>
              <a:ext uri="{FF2B5EF4-FFF2-40B4-BE49-F238E27FC236}">
                <a16:creationId xmlns:a16="http://schemas.microsoft.com/office/drawing/2014/main" id="{6C681CAD-BCE0-3530-295D-4C8F96EF2F01}"/>
              </a:ext>
            </a:extLst>
          </p:cNvPr>
          <p:cNvSpPr txBox="1"/>
          <p:nvPr/>
        </p:nvSpPr>
        <p:spPr>
          <a:xfrm>
            <a:off x="875067" y="6242532"/>
            <a:ext cx="3578943"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Fig.1. Manual traffic monitoring [1].</a:t>
            </a:r>
          </a:p>
        </p:txBody>
      </p:sp>
      <p:sp>
        <p:nvSpPr>
          <p:cNvPr id="14" name="TextBox 13">
            <a:extLst>
              <a:ext uri="{FF2B5EF4-FFF2-40B4-BE49-F238E27FC236}">
                <a16:creationId xmlns:a16="http://schemas.microsoft.com/office/drawing/2014/main" id="{17B047E9-DDF9-D353-4E02-588620BE43F7}"/>
              </a:ext>
            </a:extLst>
          </p:cNvPr>
          <p:cNvSpPr txBox="1"/>
          <p:nvPr/>
        </p:nvSpPr>
        <p:spPr>
          <a:xfrm>
            <a:off x="4793226" y="6256969"/>
            <a:ext cx="3886200" cy="369332"/>
          </a:xfrm>
          <a:prstGeom prst="rect">
            <a:avLst/>
          </a:prstGeom>
          <a:noFill/>
        </p:spPr>
        <p:txBody>
          <a:bodyPr wrap="square" lIns="91440" tIns="45720" rIns="91440" bIns="45720" rtlCol="0" anchor="t">
            <a:spAutoFit/>
          </a:bodyPr>
          <a:lstStyle/>
          <a:p>
            <a:r>
              <a:rPr lang="en-IN" dirty="0">
                <a:latin typeface="Times New Roman" panose="02020603050405020304" pitchFamily="18" charset="0"/>
                <a:cs typeface="Times New Roman" panose="02020603050405020304" pitchFamily="18" charset="0"/>
              </a:rPr>
              <a:t>Fig.2. Automatic traffic monitoring.</a:t>
            </a:r>
          </a:p>
        </p:txBody>
      </p:sp>
    </p:spTree>
    <p:extLst>
      <p:ext uri="{BB962C8B-B14F-4D97-AF65-F5344CB8AC3E}">
        <p14:creationId xmlns:p14="http://schemas.microsoft.com/office/powerpoint/2010/main" val="1325199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3E9F5-0E3F-B727-AE6B-3EA42855F22D}"/>
              </a:ext>
            </a:extLst>
          </p:cNvPr>
          <p:cNvSpPr>
            <a:spLocks noGrp="1"/>
          </p:cNvSpPr>
          <p:nvPr>
            <p:ph type="title"/>
          </p:nvPr>
        </p:nvSpPr>
        <p:spPr>
          <a:xfrm>
            <a:off x="152400" y="205811"/>
            <a:ext cx="8229600" cy="533400"/>
          </a:xfrm>
        </p:spPr>
        <p:txBody>
          <a:bodyPr>
            <a:noAutofit/>
          </a:bodyPr>
          <a:lstStyle/>
          <a:p>
            <a:pPr algn="l"/>
            <a:r>
              <a:rPr lang="en-US" sz="3600" b="1">
                <a:solidFill>
                  <a:schemeClr val="tx2"/>
                </a:solidFill>
                <a:latin typeface="Times New Roman"/>
                <a:cs typeface="Times New Roman"/>
              </a:rPr>
              <a:t>Objectives</a:t>
            </a:r>
            <a:endParaRPr lang="en-US" sz="3600"/>
          </a:p>
        </p:txBody>
      </p:sp>
      <p:sp>
        <p:nvSpPr>
          <p:cNvPr id="3" name="Content Placeholder 2">
            <a:extLst>
              <a:ext uri="{FF2B5EF4-FFF2-40B4-BE49-F238E27FC236}">
                <a16:creationId xmlns:a16="http://schemas.microsoft.com/office/drawing/2014/main" id="{7E990567-F525-128C-9004-DF9D4FCA69A4}"/>
              </a:ext>
            </a:extLst>
          </p:cNvPr>
          <p:cNvSpPr>
            <a:spLocks noGrp="1"/>
          </p:cNvSpPr>
          <p:nvPr>
            <p:ph idx="1"/>
          </p:nvPr>
        </p:nvSpPr>
        <p:spPr>
          <a:xfrm>
            <a:off x="457200" y="924232"/>
            <a:ext cx="8229600" cy="5201931"/>
          </a:xfrm>
        </p:spPr>
        <p:txBody>
          <a:bodyPr>
            <a:normAutofit/>
          </a:bodyPr>
          <a:lstStyle/>
          <a:p>
            <a:pPr marL="0" lvl="0" indent="0" algn="just" rtl="0">
              <a:lnSpc>
                <a:spcPct val="100000"/>
              </a:lnSpc>
              <a:spcBef>
                <a:spcPts val="0"/>
              </a:spcBef>
              <a:spcAft>
                <a:spcPts val="0"/>
              </a:spcAft>
              <a:buClr>
                <a:schemeClr val="dk1"/>
              </a:buClr>
              <a:buSzPts val="2200"/>
              <a:buNone/>
            </a:pPr>
            <a:r>
              <a:rPr lang="en-US" sz="2200" dirty="0">
                <a:latin typeface="Times New Roman" panose="02020603050405020304" pitchFamily="18" charset="0"/>
                <a:cs typeface="Times New Roman" panose="02020603050405020304" pitchFamily="18" charset="0"/>
              </a:rPr>
              <a:t>The objective of this project is to extract the License plate information of the bike and car which violate the traffic rules such as, </a:t>
            </a:r>
          </a:p>
          <a:p>
            <a:pPr marL="0" lvl="0" indent="0" algn="just" rtl="0">
              <a:lnSpc>
                <a:spcPct val="100000"/>
              </a:lnSpc>
              <a:spcBef>
                <a:spcPts val="0"/>
              </a:spcBef>
              <a:spcAft>
                <a:spcPts val="0"/>
              </a:spcAft>
              <a:buClr>
                <a:schemeClr val="dk1"/>
              </a:buClr>
              <a:buSzPts val="2200"/>
              <a:buNone/>
            </a:pPr>
            <a:endParaRPr lang="en-US" sz="2200" dirty="0">
              <a:latin typeface="Times New Roman" panose="02020603050405020304" pitchFamily="18" charset="0"/>
              <a:cs typeface="Times New Roman" panose="02020603050405020304" pitchFamily="18" charset="0"/>
            </a:endParaRPr>
          </a:p>
          <a:p>
            <a:pPr marL="800100" lvl="1" algn="just">
              <a:spcBef>
                <a:spcPts val="0"/>
              </a:spcBef>
              <a:buSzPts val="22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Riding bike without a helmet.</a:t>
            </a:r>
          </a:p>
          <a:p>
            <a:pPr marL="800100" lvl="1" algn="just">
              <a:spcBef>
                <a:spcPts val="0"/>
              </a:spcBef>
              <a:buSzPts val="2200"/>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800100" lvl="1" algn="just">
              <a:spcBef>
                <a:spcPts val="0"/>
              </a:spcBef>
              <a:buSzPts val="22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Triple riding on bike.</a:t>
            </a:r>
          </a:p>
          <a:p>
            <a:pPr marL="800100" lvl="1" algn="just">
              <a:spcBef>
                <a:spcPts val="0"/>
              </a:spcBef>
              <a:buSzPts val="2200"/>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800100" lvl="1" algn="just">
              <a:spcBef>
                <a:spcPts val="0"/>
              </a:spcBef>
              <a:buSzPts val="22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Mobile phone usage while riding the bike.</a:t>
            </a:r>
          </a:p>
          <a:p>
            <a:pPr marL="800100" lvl="1" algn="just">
              <a:spcBef>
                <a:spcPts val="0"/>
              </a:spcBef>
              <a:buSzPts val="2200"/>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800100" lvl="1" algn="just">
              <a:spcBef>
                <a:spcPts val="0"/>
              </a:spcBef>
              <a:buSzPts val="22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Bike and car surpassing over the zebra crossing lane in a traffic signal.</a:t>
            </a:r>
            <a:endParaRPr lang="en-US" sz="2200" dirty="0">
              <a:latin typeface="Times New Roman" panose="02020603050405020304" pitchFamily="18" charset="0"/>
              <a:ea typeface="Times New Roman"/>
              <a:cs typeface="Times New Roman" panose="02020603050405020304" pitchFamily="18" charset="0"/>
              <a:sym typeface="Times New Roman"/>
            </a:endParaRPr>
          </a:p>
          <a:p>
            <a:endParaRPr lang="en-IN" sz="2800" dirty="0"/>
          </a:p>
        </p:txBody>
      </p:sp>
      <p:sp>
        <p:nvSpPr>
          <p:cNvPr id="4" name="Title 1">
            <a:extLst>
              <a:ext uri="{FF2B5EF4-FFF2-40B4-BE49-F238E27FC236}">
                <a16:creationId xmlns:a16="http://schemas.microsoft.com/office/drawing/2014/main" id="{9DDE4CF6-7639-A1FA-668E-9BEF18E04C78}"/>
              </a:ext>
            </a:extLst>
          </p:cNvPr>
          <p:cNvSpPr txBox="1">
            <a:spLocks/>
          </p:cNvSpPr>
          <p:nvPr/>
        </p:nvSpPr>
        <p:spPr>
          <a:xfrm>
            <a:off x="152400" y="3962400"/>
            <a:ext cx="8229600" cy="5334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3600" dirty="0"/>
          </a:p>
        </p:txBody>
      </p:sp>
    </p:spTree>
    <p:extLst>
      <p:ext uri="{BB962C8B-B14F-4D97-AF65-F5344CB8AC3E}">
        <p14:creationId xmlns:p14="http://schemas.microsoft.com/office/powerpoint/2010/main" val="26343490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CFD519A5-E3DC-903F-F7FE-8300D6BCF7CA}"/>
              </a:ext>
            </a:extLst>
          </p:cNvPr>
          <p:cNvSpPr txBox="1">
            <a:spLocks/>
          </p:cNvSpPr>
          <p:nvPr/>
        </p:nvSpPr>
        <p:spPr>
          <a:xfrm>
            <a:off x="152400" y="228600"/>
            <a:ext cx="8229600" cy="5334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a:solidFill>
                  <a:schemeClr val="tx2"/>
                </a:solidFill>
                <a:latin typeface="Times New Roman"/>
                <a:cs typeface="Times New Roman"/>
              </a:rPr>
              <a:t>Literature review</a:t>
            </a:r>
            <a:endParaRPr lang="en-US" sz="3600">
              <a:solidFill>
                <a:schemeClr val="tx2"/>
              </a:solidFill>
            </a:endParaRPr>
          </a:p>
        </p:txBody>
      </p:sp>
      <p:graphicFrame>
        <p:nvGraphicFramePr>
          <p:cNvPr id="2" name="Table 1">
            <a:extLst>
              <a:ext uri="{FF2B5EF4-FFF2-40B4-BE49-F238E27FC236}">
                <a16:creationId xmlns:a16="http://schemas.microsoft.com/office/drawing/2014/main" id="{492C4F62-C206-216D-EDD2-82E5ECD1CBE3}"/>
              </a:ext>
            </a:extLst>
          </p:cNvPr>
          <p:cNvGraphicFramePr>
            <a:graphicFrameLocks noGrp="1"/>
          </p:cNvGraphicFramePr>
          <p:nvPr>
            <p:extLst>
              <p:ext uri="{D42A27DB-BD31-4B8C-83A1-F6EECF244321}">
                <p14:modId xmlns:p14="http://schemas.microsoft.com/office/powerpoint/2010/main" val="4010545512"/>
              </p:ext>
            </p:extLst>
          </p:nvPr>
        </p:nvGraphicFramePr>
        <p:xfrm>
          <a:off x="184354" y="762000"/>
          <a:ext cx="8723673" cy="5531896"/>
        </p:xfrm>
        <a:graphic>
          <a:graphicData uri="http://schemas.openxmlformats.org/drawingml/2006/table">
            <a:tbl>
              <a:tblPr firstRow="1" bandRow="1">
                <a:tableStyleId>{7DF18680-E054-41AD-8BC1-D1AEF772440D}</a:tableStyleId>
              </a:tblPr>
              <a:tblGrid>
                <a:gridCol w="582240">
                  <a:extLst>
                    <a:ext uri="{9D8B030D-6E8A-4147-A177-3AD203B41FA5}">
                      <a16:colId xmlns:a16="http://schemas.microsoft.com/office/drawing/2014/main" val="1075126355"/>
                    </a:ext>
                  </a:extLst>
                </a:gridCol>
                <a:gridCol w="1357174">
                  <a:extLst>
                    <a:ext uri="{9D8B030D-6E8A-4147-A177-3AD203B41FA5}">
                      <a16:colId xmlns:a16="http://schemas.microsoft.com/office/drawing/2014/main" val="4268024063"/>
                    </a:ext>
                  </a:extLst>
                </a:gridCol>
                <a:gridCol w="766916">
                  <a:extLst>
                    <a:ext uri="{9D8B030D-6E8A-4147-A177-3AD203B41FA5}">
                      <a16:colId xmlns:a16="http://schemas.microsoft.com/office/drawing/2014/main" val="1090636801"/>
                    </a:ext>
                  </a:extLst>
                </a:gridCol>
                <a:gridCol w="2536722">
                  <a:extLst>
                    <a:ext uri="{9D8B030D-6E8A-4147-A177-3AD203B41FA5}">
                      <a16:colId xmlns:a16="http://schemas.microsoft.com/office/drawing/2014/main" val="3960717113"/>
                    </a:ext>
                  </a:extLst>
                </a:gridCol>
                <a:gridCol w="3480621">
                  <a:extLst>
                    <a:ext uri="{9D8B030D-6E8A-4147-A177-3AD203B41FA5}">
                      <a16:colId xmlns:a16="http://schemas.microsoft.com/office/drawing/2014/main" val="183510165"/>
                    </a:ext>
                  </a:extLst>
                </a:gridCol>
              </a:tblGrid>
              <a:tr h="558807">
                <a:tc>
                  <a:txBody>
                    <a:bodyPr/>
                    <a:lstStyle/>
                    <a:p>
                      <a:pPr marL="0" marR="0" lvl="0" indent="0" algn="ctr" rtl="0">
                        <a:lnSpc>
                          <a:spcPct val="100000"/>
                        </a:lnSpc>
                        <a:spcBef>
                          <a:spcPts val="0"/>
                        </a:spcBef>
                        <a:spcAft>
                          <a:spcPts val="0"/>
                        </a:spcAft>
                        <a:buClr>
                          <a:srgbClr val="000000"/>
                        </a:buClr>
                        <a:buSzPts val="20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SL.NO.</a:t>
                      </a:r>
                    </a:p>
                  </a:txBody>
                  <a:tcPr marL="91450" marR="91450" marT="45725" marB="45725"/>
                </a:tc>
                <a:tc>
                  <a:txBody>
                    <a:bodyPr/>
                    <a:lstStyle/>
                    <a:p>
                      <a:pPr marL="0" marR="0" lvl="0" indent="0" algn="ctr" rtl="0">
                        <a:lnSpc>
                          <a:spcPct val="100000"/>
                        </a:lnSpc>
                        <a:spcBef>
                          <a:spcPts val="0"/>
                        </a:spcBef>
                        <a:spcAft>
                          <a:spcPts val="0"/>
                        </a:spcAft>
                        <a:buClr>
                          <a:srgbClr val="000000"/>
                        </a:buClr>
                        <a:buSzPts val="2000"/>
                        <a:buFont typeface="Arial"/>
                        <a:buNone/>
                      </a:pPr>
                      <a:r>
                        <a:rPr lang="en-US" sz="1600" u="none" strike="noStrike" cap="none">
                          <a:latin typeface="Times New Roman" panose="02020603050405020304" pitchFamily="18" charset="0"/>
                          <a:ea typeface="Times New Roman"/>
                          <a:cs typeface="Times New Roman" panose="02020603050405020304" pitchFamily="18" charset="0"/>
                          <a:sym typeface="Times New Roman"/>
                        </a:rPr>
                        <a:t>Author</a:t>
                      </a:r>
                    </a:p>
                  </a:txBody>
                  <a:tcPr marL="91450" marR="91450" marT="45725" marB="45725"/>
                </a:tc>
                <a:tc>
                  <a:txBody>
                    <a:bodyPr/>
                    <a:lstStyle/>
                    <a:p>
                      <a:pPr marL="0" marR="0" lvl="0" indent="0" algn="ctr" rtl="0">
                        <a:lnSpc>
                          <a:spcPct val="100000"/>
                        </a:lnSpc>
                        <a:spcBef>
                          <a:spcPts val="0"/>
                        </a:spcBef>
                        <a:spcAft>
                          <a:spcPts val="0"/>
                        </a:spcAft>
                        <a:buClr>
                          <a:srgbClr val="000000"/>
                        </a:buClr>
                        <a:buSzPts val="2000"/>
                        <a:buFont typeface="Arial"/>
                        <a:buNone/>
                      </a:pPr>
                      <a:r>
                        <a:rPr lang="en-US" sz="1600" u="none" strike="noStrike" cap="none">
                          <a:latin typeface="Times New Roman" panose="02020603050405020304" pitchFamily="18" charset="0"/>
                          <a:ea typeface="Times New Roman"/>
                          <a:cs typeface="Times New Roman" panose="02020603050405020304" pitchFamily="18" charset="0"/>
                          <a:sym typeface="Times New Roman"/>
                        </a:rPr>
                        <a:t>Year</a:t>
                      </a:r>
                    </a:p>
                  </a:txBody>
                  <a:tcPr marL="91450" marR="91450" marT="45725" marB="45725"/>
                </a:tc>
                <a:tc>
                  <a:txBody>
                    <a:bodyPr/>
                    <a:lstStyle/>
                    <a:p>
                      <a:pPr marL="0" marR="0" lvl="0" indent="0" algn="ctr" rtl="0">
                        <a:lnSpc>
                          <a:spcPct val="100000"/>
                        </a:lnSpc>
                        <a:spcBef>
                          <a:spcPts val="0"/>
                        </a:spcBef>
                        <a:spcAft>
                          <a:spcPts val="0"/>
                        </a:spcAft>
                        <a:buClr>
                          <a:srgbClr val="000000"/>
                        </a:buClr>
                        <a:buSzPts val="2000"/>
                        <a:buFont typeface="Arial"/>
                        <a:buNone/>
                      </a:pPr>
                      <a:r>
                        <a:rPr lang="en-US" sz="1600" u="none" strike="noStrike" cap="none">
                          <a:latin typeface="Times New Roman" panose="02020603050405020304" pitchFamily="18" charset="0"/>
                          <a:ea typeface="Times New Roman"/>
                          <a:cs typeface="Times New Roman" panose="02020603050405020304" pitchFamily="18" charset="0"/>
                          <a:sym typeface="Times New Roman"/>
                        </a:rPr>
                        <a:t>Topic</a:t>
                      </a:r>
                    </a:p>
                  </a:txBody>
                  <a:tcPr marL="91450" marR="91450" marT="45725" marB="45725"/>
                </a:tc>
                <a:tc>
                  <a:txBody>
                    <a:bodyPr/>
                    <a:lstStyle/>
                    <a:p>
                      <a:pPr marL="0" marR="0" lvl="0" indent="0" algn="ctr" rtl="0">
                        <a:lnSpc>
                          <a:spcPct val="100000"/>
                        </a:lnSpc>
                        <a:spcBef>
                          <a:spcPts val="0"/>
                        </a:spcBef>
                        <a:spcAft>
                          <a:spcPts val="0"/>
                        </a:spcAft>
                        <a:buClr>
                          <a:srgbClr val="000000"/>
                        </a:buClr>
                        <a:buSzPts val="20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Overview</a:t>
                      </a:r>
                    </a:p>
                  </a:txBody>
                  <a:tcPr marL="91450" marR="91450" marT="45725" marB="45725"/>
                </a:tc>
                <a:extLst>
                  <a:ext uri="{0D108BD9-81ED-4DB2-BD59-A6C34878D82A}">
                    <a16:rowId xmlns:a16="http://schemas.microsoft.com/office/drawing/2014/main" val="1960230004"/>
                  </a:ext>
                </a:extLst>
              </a:tr>
              <a:tr h="1279342">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a:latin typeface="Times New Roman" panose="02020603050405020304" pitchFamily="18" charset="0"/>
                          <a:ea typeface="Times New Roman"/>
                          <a:cs typeface="Times New Roman" panose="02020603050405020304" pitchFamily="18" charset="0"/>
                          <a:sym typeface="Times New Roman"/>
                        </a:rPr>
                        <a:t>1.</a:t>
                      </a:r>
                    </a:p>
                  </a:txBody>
                  <a:tcPr marL="91450" marR="91450" marT="45725" marB="45725"/>
                </a:tc>
                <a:tc>
                  <a:txBody>
                    <a:bodyPr/>
                    <a:lstStyle/>
                    <a:p>
                      <a:pPr marL="0" marR="0" lvl="0" indent="0" algn="just" rtl="0">
                        <a:lnSpc>
                          <a:spcPct val="100000"/>
                        </a:lnSpc>
                        <a:spcBef>
                          <a:spcPts val="0"/>
                        </a:spcBef>
                        <a:spcAft>
                          <a:spcPts val="0"/>
                        </a:spcAft>
                        <a:buClr>
                          <a:schemeClr val="dk1"/>
                        </a:buClr>
                        <a:buSzPts val="1400"/>
                        <a:buFont typeface="Times New Roman"/>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Dahiya .K,</a:t>
                      </a:r>
                      <a:endParaRPr lang="en-US" sz="1600" u="none" strike="noStrike" cap="none" dirty="0">
                        <a:latin typeface="Times New Roman" panose="02020603050405020304" pitchFamily="18" charset="0"/>
                        <a:cs typeface="Times New Roman" panose="02020603050405020304" pitchFamily="18" charset="0"/>
                      </a:endParaRPr>
                    </a:p>
                    <a:p>
                      <a:pPr marL="0" marR="0" lvl="0" indent="0" algn="just" rtl="0">
                        <a:lnSpc>
                          <a:spcPct val="100000"/>
                        </a:lnSpc>
                        <a:spcBef>
                          <a:spcPts val="0"/>
                        </a:spcBef>
                        <a:spcAft>
                          <a:spcPts val="0"/>
                        </a:spcAft>
                        <a:buClr>
                          <a:schemeClr val="dk1"/>
                        </a:buClr>
                        <a:buSzPts val="1400"/>
                        <a:buFont typeface="Times New Roman"/>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Singh D,</a:t>
                      </a:r>
                      <a:endParaRPr lang="en-US" sz="1600" u="none" strike="noStrike" cap="none" dirty="0">
                        <a:latin typeface="Times New Roman" panose="02020603050405020304" pitchFamily="18" charset="0"/>
                        <a:cs typeface="Times New Roman" panose="02020603050405020304" pitchFamily="18" charset="0"/>
                      </a:endParaRPr>
                    </a:p>
                    <a:p>
                      <a:pPr marL="0" marR="0" lvl="0" indent="0" algn="just" rtl="0">
                        <a:lnSpc>
                          <a:spcPct val="100000"/>
                        </a:lnSpc>
                        <a:spcBef>
                          <a:spcPts val="0"/>
                        </a:spcBef>
                        <a:spcAft>
                          <a:spcPts val="0"/>
                        </a:spcAft>
                        <a:buClr>
                          <a:schemeClr val="dk1"/>
                        </a:buClr>
                        <a:buSzPts val="1400"/>
                        <a:buFont typeface="Times New Roman"/>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Mohan C.K.</a:t>
                      </a:r>
                      <a:endParaRPr lang="en-US" sz="16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a:latin typeface="Times New Roman" panose="02020603050405020304" pitchFamily="18" charset="0"/>
                          <a:ea typeface="Times New Roman"/>
                          <a:cs typeface="Times New Roman" panose="02020603050405020304" pitchFamily="18" charset="0"/>
                          <a:sym typeface="Times New Roman"/>
                        </a:rPr>
                        <a:t>2016</a:t>
                      </a:r>
                    </a:p>
                  </a:txBody>
                  <a:tcPr marL="91450" marR="91450" marT="45725" marB="45725"/>
                </a:tc>
                <a:tc>
                  <a:txBody>
                    <a:bodyPr/>
                    <a:lstStyle/>
                    <a:p>
                      <a:pPr marL="0" marR="0" lvl="0" indent="0" algn="just" rtl="0">
                        <a:lnSpc>
                          <a:spcPct val="100000"/>
                        </a:lnSpc>
                        <a:spcBef>
                          <a:spcPts val="0"/>
                        </a:spcBef>
                        <a:spcAft>
                          <a:spcPts val="0"/>
                        </a:spcAft>
                        <a:buClr>
                          <a:schemeClr val="dk1"/>
                        </a:buClr>
                        <a:buSzPts val="1400"/>
                        <a:buFont typeface="Times New Roman"/>
                        <a:buNone/>
                      </a:pPr>
                      <a:r>
                        <a:rPr lang="en-US" sz="1600" u="none" strike="noStrike" cap="none">
                          <a:latin typeface="Times New Roman" panose="02020603050405020304" pitchFamily="18" charset="0"/>
                          <a:ea typeface="Times New Roman"/>
                          <a:cs typeface="Times New Roman" panose="02020603050405020304" pitchFamily="18" charset="0"/>
                          <a:sym typeface="Times New Roman"/>
                        </a:rPr>
                        <a:t>Automatic detection of Bike-riders without helmet using surveillance videos in Real-time.</a:t>
                      </a:r>
                      <a:endParaRPr lang="en-US" sz="16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285750" marR="0" lvl="0" indent="-285750" algn="just" rtl="0">
                        <a:lnSpc>
                          <a:spcPct val="100000"/>
                        </a:lnSpc>
                        <a:spcBef>
                          <a:spcPts val="0"/>
                        </a:spcBef>
                        <a:spcAft>
                          <a:spcPts val="0"/>
                        </a:spcAft>
                        <a:buClr>
                          <a:schemeClr val="dk1"/>
                        </a:buClr>
                        <a:buSzPts val="1400"/>
                        <a:buFont typeface="Arial" panose="020B0604020202020204" pitchFamily="34" charset="0"/>
                        <a:buChar char="•"/>
                      </a:pPr>
                      <a:r>
                        <a:rPr lang="en-US" sz="1600" u="none" strike="noStrike" cap="none">
                          <a:latin typeface="Times New Roman" panose="02020603050405020304" pitchFamily="18" charset="0"/>
                          <a:ea typeface="Times New Roman"/>
                          <a:cs typeface="Times New Roman" panose="02020603050405020304" pitchFamily="18" charset="0"/>
                          <a:sym typeface="Times New Roman"/>
                        </a:rPr>
                        <a:t>Detection of motor-cyclists from surveillance video using object segmentation.</a:t>
                      </a:r>
                      <a:endParaRPr lang="en-US" sz="1600" u="none" strike="noStrike" cap="none">
                        <a:latin typeface="Times New Roman" panose="02020603050405020304" pitchFamily="18" charset="0"/>
                        <a:cs typeface="Times New Roman" panose="02020603050405020304" pitchFamily="18" charset="0"/>
                      </a:endParaRPr>
                    </a:p>
                    <a:p>
                      <a:pPr marL="285750" marR="0" lvl="0" indent="-285750" algn="just" rtl="0">
                        <a:lnSpc>
                          <a:spcPct val="100000"/>
                        </a:lnSpc>
                        <a:spcBef>
                          <a:spcPts val="0"/>
                        </a:spcBef>
                        <a:spcAft>
                          <a:spcPts val="0"/>
                        </a:spcAft>
                        <a:buClr>
                          <a:schemeClr val="dk1"/>
                        </a:buClr>
                        <a:buSzPts val="1400"/>
                        <a:buFont typeface="Arial" panose="020B0604020202020204" pitchFamily="34" charset="0"/>
                        <a:buChar char="•"/>
                      </a:pPr>
                      <a:r>
                        <a:rPr lang="en-US" sz="1600" u="none" strike="noStrike" cap="none">
                          <a:latin typeface="Times New Roman" panose="02020603050405020304" pitchFamily="18" charset="0"/>
                          <a:ea typeface="Times New Roman"/>
                          <a:cs typeface="Times New Roman" panose="02020603050405020304" pitchFamily="18" charset="0"/>
                          <a:sym typeface="Times New Roman"/>
                        </a:rPr>
                        <a:t>Determination of helmeted and non-helmeted riders by binary classifier.</a:t>
                      </a:r>
                    </a:p>
                  </a:txBody>
                  <a:tcPr marL="91450" marR="91450" marT="45725" marB="45725"/>
                </a:tc>
                <a:extLst>
                  <a:ext uri="{0D108BD9-81ED-4DB2-BD59-A6C34878D82A}">
                    <a16:rowId xmlns:a16="http://schemas.microsoft.com/office/drawing/2014/main" val="4243876334"/>
                  </a:ext>
                </a:extLst>
              </a:tr>
              <a:tr h="1261459">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2.</a:t>
                      </a: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err="1">
                          <a:latin typeface="Times New Roman" panose="02020603050405020304" pitchFamily="18" charset="0"/>
                          <a:ea typeface="Times New Roman"/>
                          <a:cs typeface="Times New Roman" panose="02020603050405020304" pitchFamily="18" charset="0"/>
                          <a:sym typeface="Times New Roman"/>
                        </a:rPr>
                        <a:t>Madhuchhanda</a:t>
                      </a:r>
                      <a:r>
                        <a:rPr lang="en-US" sz="1600" u="none" strike="noStrike" cap="none">
                          <a:latin typeface="Times New Roman" panose="02020603050405020304" pitchFamily="18" charset="0"/>
                          <a:ea typeface="Times New Roman"/>
                          <a:cs typeface="Times New Roman" panose="02020603050405020304" pitchFamily="18" charset="0"/>
                          <a:sym typeface="Times New Roman"/>
                        </a:rPr>
                        <a:t> Dasgupta.</a:t>
                      </a:r>
                      <a:endParaRPr lang="en-US" sz="16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a:latin typeface="Times New Roman" panose="02020603050405020304" pitchFamily="18" charset="0"/>
                          <a:ea typeface="Times New Roman"/>
                          <a:cs typeface="Times New Roman" panose="02020603050405020304" pitchFamily="18" charset="0"/>
                          <a:sym typeface="Times New Roman"/>
                        </a:rPr>
                        <a:t>2019</a:t>
                      </a: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Automated Helmet Detection for Multiple Motorcycle Riders using CNN.</a:t>
                      </a:r>
                    </a:p>
                  </a:txBody>
                  <a:tcPr marL="91450" marR="91450" marT="45725" marB="45725"/>
                </a:tc>
                <a:tc>
                  <a:txBody>
                    <a:bodyPr/>
                    <a:lstStyle/>
                    <a:p>
                      <a:pPr marL="285750" marR="0" lvl="0" indent="-285750" algn="just" rtl="0">
                        <a:lnSpc>
                          <a:spcPct val="100000"/>
                        </a:lnSpc>
                        <a:spcBef>
                          <a:spcPts val="0"/>
                        </a:spcBef>
                        <a:spcAft>
                          <a:spcPts val="0"/>
                        </a:spcAft>
                        <a:buClr>
                          <a:srgbClr val="000000"/>
                        </a:buClr>
                        <a:buSzPts val="1400"/>
                        <a:buFont typeface="Arial" panose="020B0604020202020204" pitchFamily="34" charset="0"/>
                        <a:buChar char="•"/>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Motorcycle riders detection by CNN (Bounding boxes, Euclidean distance).</a:t>
                      </a:r>
                      <a:endParaRPr lang="en-US" sz="1600" u="none" strike="noStrike" cap="none" dirty="0">
                        <a:latin typeface="Times New Roman" panose="02020603050405020304" pitchFamily="18" charset="0"/>
                        <a:cs typeface="Times New Roman" panose="02020603050405020304" pitchFamily="18" charset="0"/>
                      </a:endParaRPr>
                    </a:p>
                    <a:p>
                      <a:pPr marL="285750" marR="0" lvl="0" indent="-285750" algn="just" rtl="0">
                        <a:lnSpc>
                          <a:spcPct val="100000"/>
                        </a:lnSpc>
                        <a:spcBef>
                          <a:spcPts val="0"/>
                        </a:spcBef>
                        <a:spcAft>
                          <a:spcPts val="0"/>
                        </a:spcAft>
                        <a:buClr>
                          <a:srgbClr val="000000"/>
                        </a:buClr>
                        <a:buSzPts val="1400"/>
                        <a:buFont typeface="Arial" panose="020B0604020202020204" pitchFamily="34" charset="0"/>
                        <a:buChar char="•"/>
                      </a:pPr>
                      <a:r>
                        <a:rPr lang="en-US" sz="1600" u="none" strike="noStrike" cap="none" dirty="0" err="1">
                          <a:latin typeface="Times New Roman" panose="02020603050405020304" pitchFamily="18" charset="0"/>
                          <a:ea typeface="Times New Roman"/>
                          <a:cs typeface="Times New Roman" panose="02020603050405020304" pitchFamily="18" charset="0"/>
                          <a:sym typeface="Times New Roman"/>
                        </a:rPr>
                        <a:t>Softmax</a:t>
                      </a: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 classifier for Helmet detection.</a:t>
                      </a:r>
                    </a:p>
                  </a:txBody>
                  <a:tcPr marL="91450" marR="91450" marT="45725" marB="45725"/>
                </a:tc>
                <a:extLst>
                  <a:ext uri="{0D108BD9-81ED-4DB2-BD59-A6C34878D82A}">
                    <a16:rowId xmlns:a16="http://schemas.microsoft.com/office/drawing/2014/main" val="954424780"/>
                  </a:ext>
                </a:extLst>
              </a:tr>
              <a:tr h="1061854">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3.</a:t>
                      </a: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Xue-Hua Wu, </a:t>
                      </a:r>
                    </a:p>
                    <a:p>
                      <a:pPr marL="0" marR="0" lvl="0" indent="0" algn="just" rtl="0">
                        <a:lnSpc>
                          <a:spcPct val="100000"/>
                        </a:lnSpc>
                        <a:spcBef>
                          <a:spcPts val="0"/>
                        </a:spcBef>
                        <a:spcAft>
                          <a:spcPts val="0"/>
                        </a:spcAft>
                        <a:buClr>
                          <a:srgbClr val="000000"/>
                        </a:buClr>
                        <a:buSzPts val="1400"/>
                        <a:buFont typeface="Arial"/>
                        <a:buNone/>
                      </a:pPr>
                      <a:r>
                        <a:rPr lang="en-US" sz="1600" u="none" strike="noStrike" cap="none" dirty="0" err="1">
                          <a:latin typeface="Times New Roman" panose="02020603050405020304" pitchFamily="18" charset="0"/>
                          <a:ea typeface="Times New Roman"/>
                          <a:cs typeface="Times New Roman" panose="02020603050405020304" pitchFamily="18" charset="0"/>
                          <a:sym typeface="Times New Roman"/>
                        </a:rPr>
                        <a:t>Renjie</a:t>
                      </a: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 HU.</a:t>
                      </a:r>
                      <a:endParaRPr lang="en-US" sz="16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2019</a:t>
                      </a: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Block-Based Hough Transform for Recognition of Zebra Crossing in Natural Scene Images.</a:t>
                      </a:r>
                    </a:p>
                  </a:txBody>
                  <a:tcPr marL="91450" marR="91450" marT="45725" marB="45725"/>
                </a:tc>
                <a:tc>
                  <a:txBody>
                    <a:bodyPr/>
                    <a:lstStyle/>
                    <a:p>
                      <a:pPr marL="285750" marR="0" lvl="0" indent="-285750" algn="just" rtl="0">
                        <a:lnSpc>
                          <a:spcPct val="100000"/>
                        </a:lnSpc>
                        <a:spcBef>
                          <a:spcPts val="0"/>
                        </a:spcBef>
                        <a:spcAft>
                          <a:spcPts val="0"/>
                        </a:spcAft>
                        <a:buClr>
                          <a:srgbClr val="000000"/>
                        </a:buClr>
                        <a:buSzPts val="1400"/>
                        <a:buFont typeface="Arial" panose="020B0604020202020204" pitchFamily="34" charset="0"/>
                        <a:buChar char="•"/>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Block based Hough transform is used to recognize the parallel and straight lines, this detected lines adapted to recognize Zebra crossing.</a:t>
                      </a:r>
                      <a:endParaRPr lang="en-US" sz="1600" u="none" strike="noStrike" cap="none" dirty="0">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3945623147"/>
                  </a:ext>
                </a:extLst>
              </a:tr>
              <a:tr h="1264656">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4.</a:t>
                      </a: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b="0" i="0" u="none" strike="noStrike" cap="none" dirty="0">
                          <a:latin typeface="Times New Roman" panose="02020603050405020304" pitchFamily="18" charset="0"/>
                          <a:ea typeface="Times New Roman"/>
                          <a:cs typeface="Times New Roman" panose="02020603050405020304" pitchFamily="18" charset="0"/>
                          <a:sym typeface="Times New Roman"/>
                        </a:rPr>
                        <a:t>Mistry, </a:t>
                      </a:r>
                      <a:r>
                        <a:rPr lang="en-US" sz="1600" b="0" i="0" u="none" strike="noStrike" cap="none" dirty="0" err="1">
                          <a:latin typeface="Times New Roman" panose="02020603050405020304" pitchFamily="18" charset="0"/>
                          <a:ea typeface="Times New Roman"/>
                          <a:cs typeface="Times New Roman" panose="02020603050405020304" pitchFamily="18" charset="0"/>
                          <a:sym typeface="Times New Roman"/>
                        </a:rPr>
                        <a:t>Jimit</a:t>
                      </a:r>
                      <a:r>
                        <a:rPr lang="en-US" sz="1600" b="0" i="0" u="none" strike="noStrike" cap="none" dirty="0">
                          <a:latin typeface="Times New Roman" panose="02020603050405020304" pitchFamily="18" charset="0"/>
                          <a:ea typeface="Times New Roman"/>
                          <a:cs typeface="Times New Roman" panose="02020603050405020304" pitchFamily="18" charset="0"/>
                          <a:sym typeface="Times New Roman"/>
                        </a:rPr>
                        <a:t>, </a:t>
                      </a:r>
                      <a:r>
                        <a:rPr lang="en-US" sz="1600" b="0" i="0" u="none" strike="noStrike" cap="none" dirty="0" err="1">
                          <a:latin typeface="Times New Roman" panose="02020603050405020304" pitchFamily="18" charset="0"/>
                          <a:ea typeface="Times New Roman"/>
                          <a:cs typeface="Times New Roman" panose="02020603050405020304" pitchFamily="18" charset="0"/>
                          <a:sym typeface="Times New Roman"/>
                        </a:rPr>
                        <a:t>Aashishk</a:t>
                      </a:r>
                      <a:r>
                        <a:rPr lang="en-US" sz="1600" b="0" i="0" u="none" strike="noStrike" cap="none" dirty="0">
                          <a:latin typeface="Times New Roman" panose="02020603050405020304" pitchFamily="18" charset="0"/>
                          <a:ea typeface="Times New Roman"/>
                          <a:cs typeface="Times New Roman" panose="02020603050405020304" pitchFamily="18" charset="0"/>
                          <a:sym typeface="Times New Roman"/>
                        </a:rPr>
                        <a:t> </a:t>
                      </a:r>
                      <a:endParaRPr lang="en-US" sz="1600" u="none" strike="noStrike" cap="none" dirty="0">
                        <a:latin typeface="Times New Roman" panose="02020603050405020304" pitchFamily="18" charset="0"/>
                        <a:ea typeface="Times New Roman"/>
                        <a:cs typeface="Times New Roman" panose="02020603050405020304" pitchFamily="18" charset="0"/>
                        <a:sym typeface="Times New Roman"/>
                      </a:endParaRP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2014</a:t>
                      </a:r>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US" sz="1600" b="0" i="0" u="none" strike="noStrike" cap="none" dirty="0">
                          <a:latin typeface="Times New Roman" panose="02020603050405020304" pitchFamily="18" charset="0"/>
                          <a:ea typeface="Times New Roman"/>
                          <a:cs typeface="Times New Roman" panose="02020603050405020304" pitchFamily="18" charset="0"/>
                          <a:sym typeface="Times New Roman"/>
                        </a:rPr>
                        <a:t>An automatic detection of helmeted and non helmeted motorcyclists with license plate extraction using CNN.</a:t>
                      </a:r>
                      <a:endParaRPr lang="en-US" sz="1600" u="none" strike="noStrike" cap="none" dirty="0">
                        <a:latin typeface="Times New Roman" panose="02020603050405020304" pitchFamily="18" charset="0"/>
                        <a:ea typeface="Times New Roman"/>
                        <a:cs typeface="Times New Roman" panose="02020603050405020304" pitchFamily="18" charset="0"/>
                        <a:sym typeface="Times New Roman"/>
                      </a:endParaRPr>
                    </a:p>
                  </a:txBody>
                  <a:tcPr marL="91450" marR="91450" marT="45725" marB="45725"/>
                </a:tc>
                <a:tc>
                  <a:txBody>
                    <a:bodyPr/>
                    <a:lstStyle/>
                    <a:p>
                      <a:pPr marL="285750" marR="0" lvl="0" indent="-285750" algn="just" rtl="0">
                        <a:lnSpc>
                          <a:spcPct val="100000"/>
                        </a:lnSpc>
                        <a:spcBef>
                          <a:spcPts val="0"/>
                        </a:spcBef>
                        <a:spcAft>
                          <a:spcPts val="0"/>
                        </a:spcAft>
                        <a:buClr>
                          <a:srgbClr val="000000"/>
                        </a:buClr>
                        <a:buSzPts val="1400"/>
                        <a:buFont typeface="Arial" panose="020B0604020202020204" pitchFamily="34" charset="0"/>
                        <a:buChar char="•"/>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YOLOv2 is implemented for helmet detection.</a:t>
                      </a:r>
                      <a:endParaRPr lang="en-US" sz="1600" u="none" strike="noStrike" cap="none" dirty="0">
                        <a:latin typeface="Times New Roman" panose="02020603050405020304" pitchFamily="18" charset="0"/>
                        <a:cs typeface="Times New Roman" panose="02020603050405020304" pitchFamily="18" charset="0"/>
                      </a:endParaRPr>
                    </a:p>
                    <a:p>
                      <a:pPr marL="285750" marR="0" lvl="0" indent="-285750" algn="just" rtl="0">
                        <a:lnSpc>
                          <a:spcPct val="100000"/>
                        </a:lnSpc>
                        <a:spcBef>
                          <a:spcPts val="0"/>
                        </a:spcBef>
                        <a:spcAft>
                          <a:spcPts val="0"/>
                        </a:spcAft>
                        <a:buClr>
                          <a:srgbClr val="000000"/>
                        </a:buClr>
                        <a:buSzPts val="1400"/>
                        <a:buFont typeface="Arial" panose="020B0604020202020204" pitchFamily="34" charset="0"/>
                        <a:buChar char="•"/>
                      </a:pPr>
                      <a:r>
                        <a:rPr lang="en-US" sz="1600" u="none" strike="noStrike" cap="none" dirty="0">
                          <a:latin typeface="Times New Roman" panose="02020603050405020304" pitchFamily="18" charset="0"/>
                          <a:ea typeface="Times New Roman"/>
                          <a:cs typeface="Times New Roman" panose="02020603050405020304" pitchFamily="18" charset="0"/>
                          <a:sym typeface="Times New Roman"/>
                        </a:rPr>
                        <a:t>Open ALPR used for license plate extraction.</a:t>
                      </a:r>
                      <a:endParaRPr lang="en-US" sz="1600" u="none" strike="noStrike" cap="none" dirty="0">
                        <a:latin typeface="Times New Roman" panose="02020603050405020304" pitchFamily="18" charset="0"/>
                        <a:cs typeface="Times New Roman" panose="02020603050405020304" pitchFamily="18" charset="0"/>
                      </a:endParaRPr>
                    </a:p>
                  </a:txBody>
                  <a:tcPr marL="91450" marR="91450" marT="45725" marB="45725"/>
                </a:tc>
                <a:extLst>
                  <a:ext uri="{0D108BD9-81ED-4DB2-BD59-A6C34878D82A}">
                    <a16:rowId xmlns:a16="http://schemas.microsoft.com/office/drawing/2014/main" val="3389794215"/>
                  </a:ext>
                </a:extLst>
              </a:tr>
            </a:tbl>
          </a:graphicData>
        </a:graphic>
      </p:graphicFrame>
    </p:spTree>
    <p:extLst>
      <p:ext uri="{BB962C8B-B14F-4D97-AF65-F5344CB8AC3E}">
        <p14:creationId xmlns:p14="http://schemas.microsoft.com/office/powerpoint/2010/main" val="389947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3A9A6146-4A24-D213-0BBC-B85BFE2BCC1F}"/>
              </a:ext>
            </a:extLst>
          </p:cNvPr>
          <p:cNvSpPr txBox="1">
            <a:spLocks/>
          </p:cNvSpPr>
          <p:nvPr/>
        </p:nvSpPr>
        <p:spPr>
          <a:xfrm>
            <a:off x="152400" y="228600"/>
            <a:ext cx="8229600" cy="5334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dirty="0">
                <a:solidFill>
                  <a:schemeClr val="tx2"/>
                </a:solidFill>
                <a:latin typeface="Times New Roman"/>
                <a:cs typeface="Times New Roman"/>
              </a:rPr>
              <a:t>Summary</a:t>
            </a:r>
            <a:endParaRPr lang="en-US" sz="3600" dirty="0">
              <a:solidFill>
                <a:schemeClr val="tx2"/>
              </a:solidFill>
            </a:endParaRPr>
          </a:p>
        </p:txBody>
      </p:sp>
      <p:sp>
        <p:nvSpPr>
          <p:cNvPr id="2" name="TextBox 1">
            <a:extLst>
              <a:ext uri="{FF2B5EF4-FFF2-40B4-BE49-F238E27FC236}">
                <a16:creationId xmlns:a16="http://schemas.microsoft.com/office/drawing/2014/main" id="{A2E5E431-3C79-5C5E-F158-5FE3162DAD46}"/>
              </a:ext>
            </a:extLst>
          </p:cNvPr>
          <p:cNvSpPr txBox="1"/>
          <p:nvPr/>
        </p:nvSpPr>
        <p:spPr>
          <a:xfrm>
            <a:off x="255638" y="880093"/>
            <a:ext cx="8334174" cy="54476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lvl="0" indent="-342900" algn="just" rtl="0">
              <a:spcBef>
                <a:spcPts val="0"/>
              </a:spcBef>
              <a:spcAft>
                <a:spcPts val="0"/>
              </a:spcAft>
              <a:buClr>
                <a:schemeClr val="dk1"/>
              </a:buClr>
              <a:buSzPct val="100000"/>
              <a:buFont typeface="Wingdings" panose="05000000000000000000" pitchFamily="2" charset="2"/>
              <a:buChar char="ü"/>
            </a:pPr>
            <a:r>
              <a:rPr lang="en-US" sz="2400" dirty="0">
                <a:latin typeface="Times New Roman"/>
                <a:ea typeface="Times New Roman"/>
                <a:cs typeface="Times New Roman"/>
                <a:sym typeface="Times New Roman"/>
              </a:rPr>
              <a:t>Limitations of the Work: </a:t>
            </a:r>
          </a:p>
          <a:p>
            <a:pPr marL="800100" lvl="1" indent="-342900" algn="just">
              <a:buFont typeface="Arial" panose="020B0604020202020204" pitchFamily="34" charset="0"/>
              <a:buChar char="•"/>
            </a:pPr>
            <a:r>
              <a:rPr lang="en-US" sz="2100" b="0" i="0" dirty="0">
                <a:solidFill>
                  <a:srgbClr val="000000"/>
                </a:solidFill>
                <a:latin typeface="Times New Roman"/>
                <a:ea typeface="Times New Roman"/>
                <a:cs typeface="Times New Roman"/>
              </a:rPr>
              <a:t>Current methods are not very accurate, slow, and complex.</a:t>
            </a:r>
          </a:p>
          <a:p>
            <a:pPr marL="800100" lvl="1" indent="-342900" algn="just">
              <a:buFont typeface="Arial" panose="020B0604020202020204" pitchFamily="34" charset="0"/>
              <a:buChar char="•"/>
            </a:pPr>
            <a:r>
              <a:rPr lang="en-US" sz="2100" b="0" i="0" dirty="0">
                <a:solidFill>
                  <a:srgbClr val="000000"/>
                </a:solidFill>
                <a:latin typeface="Times New Roman"/>
                <a:ea typeface="Times New Roman"/>
                <a:cs typeface="Times New Roman"/>
              </a:rPr>
              <a:t>Most papers focus on specific tasks, creating fragmented solutions.</a:t>
            </a:r>
          </a:p>
          <a:p>
            <a:pPr marL="342900" indent="-342900" algn="just">
              <a:buFont typeface="Arial" panose="020B0604020202020204" pitchFamily="34" charset="0"/>
              <a:buChar char="•"/>
            </a:pPr>
            <a:endParaRPr lang="en-US" sz="2000" b="0" i="0" dirty="0">
              <a:solidFill>
                <a:srgbClr val="000000"/>
              </a:solidFill>
              <a:latin typeface="Times New Roman"/>
              <a:ea typeface="Times New Roman"/>
              <a:cs typeface="Times New Roman"/>
            </a:endParaRPr>
          </a:p>
          <a:p>
            <a:pPr marL="342900" indent="-342900" algn="just">
              <a:buFont typeface="Wingdings" panose="05000000000000000000" pitchFamily="2" charset="2"/>
              <a:buChar char="ü"/>
            </a:pPr>
            <a:r>
              <a:rPr lang="en-US" sz="2400" b="0" i="0" dirty="0">
                <a:solidFill>
                  <a:srgbClr val="000000"/>
                </a:solidFill>
                <a:latin typeface="Times New Roman"/>
                <a:ea typeface="Times New Roman"/>
                <a:cs typeface="Times New Roman"/>
              </a:rPr>
              <a:t>Integration for Comprehensive Approach:</a:t>
            </a:r>
            <a:r>
              <a:rPr lang="en-US" sz="2400" dirty="0">
                <a:solidFill>
                  <a:srgbClr val="000000"/>
                </a:solidFill>
                <a:latin typeface="Times New Roman"/>
                <a:ea typeface="Times New Roman"/>
                <a:cs typeface="Times New Roman"/>
              </a:rPr>
              <a:t> </a:t>
            </a:r>
            <a:endParaRPr lang="en-US" sz="2400" b="0" i="0" dirty="0">
              <a:solidFill>
                <a:srgbClr val="000000"/>
              </a:solidFill>
              <a:latin typeface="Times New Roman"/>
              <a:ea typeface="Times New Roman"/>
              <a:cs typeface="Times New Roman"/>
            </a:endParaRPr>
          </a:p>
          <a:p>
            <a:pPr marL="804545" lvl="1" indent="-347345" algn="just">
              <a:buChar char="•"/>
            </a:pPr>
            <a:r>
              <a:rPr lang="en-US" sz="2100" b="0" i="0" dirty="0">
                <a:solidFill>
                  <a:srgbClr val="000000"/>
                </a:solidFill>
                <a:latin typeface="Times New Roman"/>
                <a:ea typeface="Times New Roman"/>
                <a:cs typeface="Times New Roman"/>
              </a:rPr>
              <a:t>To overcome limitations, the proposed project integrates different tasks into one comprehensive model for traffic safety enforcement.</a:t>
            </a:r>
          </a:p>
          <a:p>
            <a:pPr marL="804545" lvl="1" indent="-347345" algn="just">
              <a:buChar char="•"/>
            </a:pPr>
            <a:endParaRPr lang="en-US" dirty="0"/>
          </a:p>
          <a:p>
            <a:pPr marL="342900" indent="-342900" algn="just">
              <a:buFont typeface="Wingdings" panose="05000000000000000000" pitchFamily="2" charset="2"/>
              <a:buChar char="ü"/>
            </a:pPr>
            <a:r>
              <a:rPr lang="en-US" sz="2400" b="0" i="0" dirty="0">
                <a:solidFill>
                  <a:srgbClr val="000000"/>
                </a:solidFill>
                <a:latin typeface="Times New Roman"/>
                <a:ea typeface="Times New Roman"/>
                <a:cs typeface="Times New Roman"/>
              </a:rPr>
              <a:t>Selection of</a:t>
            </a:r>
            <a:r>
              <a:rPr lang="en-US" sz="2400" dirty="0">
                <a:solidFill>
                  <a:srgbClr val="000000"/>
                </a:solidFill>
                <a:latin typeface="Times New Roman"/>
                <a:ea typeface="Times New Roman"/>
                <a:cs typeface="Times New Roman"/>
              </a:rPr>
              <a:t> </a:t>
            </a:r>
            <a:r>
              <a:rPr lang="en-US" sz="2400" b="0" i="0" dirty="0">
                <a:solidFill>
                  <a:srgbClr val="000000"/>
                </a:solidFill>
                <a:latin typeface="Times New Roman"/>
                <a:ea typeface="Times New Roman"/>
                <a:cs typeface="Times New Roman"/>
              </a:rPr>
              <a:t> YOLOv8:</a:t>
            </a:r>
            <a:r>
              <a:rPr lang="en-US" sz="2400" dirty="0">
                <a:solidFill>
                  <a:srgbClr val="000000"/>
                </a:solidFill>
                <a:latin typeface="Times New Roman"/>
                <a:ea typeface="Times New Roman"/>
                <a:cs typeface="Times New Roman"/>
              </a:rPr>
              <a:t> </a:t>
            </a:r>
            <a:endParaRPr lang="en-US" sz="2400" b="0" i="0" dirty="0">
              <a:solidFill>
                <a:srgbClr val="000000"/>
              </a:solidFill>
              <a:latin typeface="Times New Roman"/>
              <a:ea typeface="Times New Roman"/>
              <a:cs typeface="Times New Roman"/>
            </a:endParaRPr>
          </a:p>
          <a:p>
            <a:pPr marL="804545" lvl="1" indent="-347345" algn="just">
              <a:buChar char="•"/>
            </a:pPr>
            <a:r>
              <a:rPr lang="en-US" sz="2100" b="0" i="0" dirty="0">
                <a:solidFill>
                  <a:srgbClr val="000000"/>
                </a:solidFill>
                <a:latin typeface="Times New Roman"/>
                <a:ea typeface="Times New Roman"/>
                <a:cs typeface="Times New Roman"/>
              </a:rPr>
              <a:t>YOLO models are chosen for traffic violation detection due to their speed and accuracy.</a:t>
            </a:r>
          </a:p>
          <a:p>
            <a:pPr marL="804545" lvl="1" indent="-347345" algn="just">
              <a:buChar char="•"/>
            </a:pPr>
            <a:r>
              <a:rPr lang="en-US" sz="2100" b="0" i="0" dirty="0">
                <a:solidFill>
                  <a:srgbClr val="000000"/>
                </a:solidFill>
                <a:latin typeface="Times New Roman"/>
                <a:ea typeface="Times New Roman"/>
                <a:cs typeface="Times New Roman"/>
              </a:rPr>
              <a:t>YOLOv8 is selected for its ability to be trained on larger datasets and its Multi-Scale Feature Fusion for detecting small objects.</a:t>
            </a:r>
          </a:p>
          <a:p>
            <a:pPr marL="804545" lvl="1" indent="-347345" algn="just">
              <a:buChar char="•"/>
            </a:pPr>
            <a:r>
              <a:rPr lang="en-US" sz="2100" b="0" i="0" dirty="0">
                <a:solidFill>
                  <a:srgbClr val="000000"/>
                </a:solidFill>
                <a:latin typeface="Times New Roman"/>
                <a:ea typeface="Times New Roman"/>
                <a:cs typeface="Times New Roman"/>
              </a:rPr>
              <a:t>The model's anchor-free bounding box detection capacity aids in non-maximum suppression (NMS) for faster processing, improving both speed and accuracy.</a:t>
            </a:r>
            <a:endParaRPr lang="en-US" sz="2100" dirty="0">
              <a:cs typeface="Calibri"/>
            </a:endParaRPr>
          </a:p>
        </p:txBody>
      </p:sp>
    </p:spTree>
    <p:extLst>
      <p:ext uri="{BB962C8B-B14F-4D97-AF65-F5344CB8AC3E}">
        <p14:creationId xmlns:p14="http://schemas.microsoft.com/office/powerpoint/2010/main" val="534951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traffic violation&#10;&#10;Description automatically generated">
            <a:extLst>
              <a:ext uri="{FF2B5EF4-FFF2-40B4-BE49-F238E27FC236}">
                <a16:creationId xmlns:a16="http://schemas.microsoft.com/office/drawing/2014/main" id="{0FD53D88-F32B-C725-5DCD-871D4D0FEBE0}"/>
              </a:ext>
            </a:extLst>
          </p:cNvPr>
          <p:cNvPicPr>
            <a:picLocks noChangeAspect="1"/>
          </p:cNvPicPr>
          <p:nvPr/>
        </p:nvPicPr>
        <p:blipFill>
          <a:blip r:embed="rId2"/>
          <a:stretch>
            <a:fillRect/>
          </a:stretch>
        </p:blipFill>
        <p:spPr>
          <a:xfrm>
            <a:off x="758980" y="1073286"/>
            <a:ext cx="7526548" cy="5029707"/>
          </a:xfrm>
          <a:prstGeom prst="rect">
            <a:avLst/>
          </a:prstGeom>
        </p:spPr>
      </p:pic>
      <p:sp>
        <p:nvSpPr>
          <p:cNvPr id="5" name="TextBox 4">
            <a:extLst>
              <a:ext uri="{FF2B5EF4-FFF2-40B4-BE49-F238E27FC236}">
                <a16:creationId xmlns:a16="http://schemas.microsoft.com/office/drawing/2014/main" id="{524A3295-2590-1FB3-407A-D7271B129258}"/>
              </a:ext>
            </a:extLst>
          </p:cNvPr>
          <p:cNvSpPr txBox="1"/>
          <p:nvPr/>
        </p:nvSpPr>
        <p:spPr>
          <a:xfrm>
            <a:off x="2722217" y="6322391"/>
            <a:ext cx="369956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Times New Roman"/>
                <a:cs typeface="Calibri"/>
              </a:rPr>
              <a:t>Fig.3 Block diagram of the system.</a:t>
            </a:r>
            <a:endParaRPr lang="en-US" dirty="0">
              <a:latin typeface="Times New Roman"/>
              <a:cs typeface="Times New Roman"/>
            </a:endParaRPr>
          </a:p>
        </p:txBody>
      </p:sp>
      <p:sp>
        <p:nvSpPr>
          <p:cNvPr id="3" name="Title 1">
            <a:extLst>
              <a:ext uri="{FF2B5EF4-FFF2-40B4-BE49-F238E27FC236}">
                <a16:creationId xmlns:a16="http://schemas.microsoft.com/office/drawing/2014/main" id="{C72A852E-277B-9E76-11BF-72CD7DC3F889}"/>
              </a:ext>
            </a:extLst>
          </p:cNvPr>
          <p:cNvSpPr txBox="1">
            <a:spLocks/>
          </p:cNvSpPr>
          <p:nvPr/>
        </p:nvSpPr>
        <p:spPr>
          <a:xfrm>
            <a:off x="175084" y="250232"/>
            <a:ext cx="8229600" cy="5334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dirty="0">
                <a:solidFill>
                  <a:schemeClr val="tx2"/>
                </a:solidFill>
                <a:latin typeface="Times New Roman"/>
                <a:cs typeface="Times New Roman"/>
              </a:rPr>
              <a:t>Methodology</a:t>
            </a:r>
            <a:endParaRPr lang="en-US" sz="3600" dirty="0">
              <a:solidFill>
                <a:schemeClr val="tx2"/>
              </a:solidFill>
            </a:endParaRPr>
          </a:p>
        </p:txBody>
      </p:sp>
    </p:spTree>
    <p:extLst>
      <p:ext uri="{BB962C8B-B14F-4D97-AF65-F5344CB8AC3E}">
        <p14:creationId xmlns:p14="http://schemas.microsoft.com/office/powerpoint/2010/main" val="3609034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vehicle&#10;&#10;Description automatically generated">
            <a:extLst>
              <a:ext uri="{FF2B5EF4-FFF2-40B4-BE49-F238E27FC236}">
                <a16:creationId xmlns:a16="http://schemas.microsoft.com/office/drawing/2014/main" id="{E5C8FB7A-E2D3-E610-7F25-10017BA956BB}"/>
              </a:ext>
            </a:extLst>
          </p:cNvPr>
          <p:cNvPicPr>
            <a:picLocks noChangeAspect="1"/>
          </p:cNvPicPr>
          <p:nvPr/>
        </p:nvPicPr>
        <p:blipFill>
          <a:blip r:embed="rId2"/>
          <a:stretch>
            <a:fillRect/>
          </a:stretch>
        </p:blipFill>
        <p:spPr>
          <a:xfrm>
            <a:off x="1120877" y="783632"/>
            <a:ext cx="7029892" cy="5472389"/>
          </a:xfrm>
          <a:prstGeom prst="rect">
            <a:avLst/>
          </a:prstGeom>
        </p:spPr>
      </p:pic>
      <p:sp>
        <p:nvSpPr>
          <p:cNvPr id="5" name="TextBox 4">
            <a:extLst>
              <a:ext uri="{FF2B5EF4-FFF2-40B4-BE49-F238E27FC236}">
                <a16:creationId xmlns:a16="http://schemas.microsoft.com/office/drawing/2014/main" id="{4A564E38-403D-D7B4-7318-FE50053F9B3C}"/>
              </a:ext>
            </a:extLst>
          </p:cNvPr>
          <p:cNvSpPr txBox="1"/>
          <p:nvPr/>
        </p:nvSpPr>
        <p:spPr>
          <a:xfrm>
            <a:off x="2490354" y="6334021"/>
            <a:ext cx="416858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Times New Roman"/>
                <a:cs typeface="Times New Roman"/>
              </a:rPr>
              <a:t>Fig.4. Work flow of the proposed system</a:t>
            </a:r>
            <a:endParaRPr lang="en-US"/>
          </a:p>
          <a:p>
            <a:pPr algn="l"/>
            <a:endParaRPr lang="en-US">
              <a:cs typeface="Calibri"/>
            </a:endParaRPr>
          </a:p>
        </p:txBody>
      </p:sp>
      <p:sp>
        <p:nvSpPr>
          <p:cNvPr id="7" name="Title 1">
            <a:extLst>
              <a:ext uri="{FF2B5EF4-FFF2-40B4-BE49-F238E27FC236}">
                <a16:creationId xmlns:a16="http://schemas.microsoft.com/office/drawing/2014/main" id="{CD7863EA-FF33-1F4C-7890-AD622E585D5C}"/>
              </a:ext>
            </a:extLst>
          </p:cNvPr>
          <p:cNvSpPr txBox="1">
            <a:spLocks/>
          </p:cNvSpPr>
          <p:nvPr/>
        </p:nvSpPr>
        <p:spPr>
          <a:xfrm>
            <a:off x="175084" y="250232"/>
            <a:ext cx="8229600" cy="5334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dirty="0">
                <a:solidFill>
                  <a:schemeClr val="tx2"/>
                </a:solidFill>
                <a:latin typeface="Times New Roman"/>
                <a:cs typeface="Times New Roman"/>
              </a:rPr>
              <a:t>Methodology (</a:t>
            </a:r>
            <a:r>
              <a:rPr lang="en-US" sz="3600" b="1">
                <a:solidFill>
                  <a:schemeClr val="tx2"/>
                </a:solidFill>
                <a:latin typeface="Times New Roman"/>
                <a:cs typeface="Times New Roman"/>
              </a:rPr>
              <a:t>Contd</a:t>
            </a:r>
            <a:r>
              <a:rPr lang="en-US" sz="3600" b="1" dirty="0">
                <a:solidFill>
                  <a:schemeClr val="tx2"/>
                </a:solidFill>
                <a:latin typeface="Times New Roman"/>
                <a:cs typeface="Times New Roman"/>
              </a:rPr>
              <a:t>..)</a:t>
            </a:r>
            <a:endParaRPr lang="en-US" sz="3600" dirty="0">
              <a:solidFill>
                <a:schemeClr val="tx2"/>
              </a:solidFill>
            </a:endParaRPr>
          </a:p>
        </p:txBody>
      </p:sp>
    </p:spTree>
    <p:extLst>
      <p:ext uri="{BB962C8B-B14F-4D97-AF65-F5344CB8AC3E}">
        <p14:creationId xmlns:p14="http://schemas.microsoft.com/office/powerpoint/2010/main" val="2330670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A8AAA5-DE28-C9C0-9567-BFEB84046032}"/>
              </a:ext>
            </a:extLst>
          </p:cNvPr>
          <p:cNvSpPr>
            <a:spLocks noGrp="1"/>
          </p:cNvSpPr>
          <p:nvPr>
            <p:ph idx="1"/>
          </p:nvPr>
        </p:nvSpPr>
        <p:spPr>
          <a:xfrm>
            <a:off x="457200" y="1028699"/>
            <a:ext cx="8229600" cy="5322939"/>
          </a:xfrm>
        </p:spPr>
        <p:txBody>
          <a:bodyPr vert="horz" lIns="91440" tIns="45720" rIns="91440" bIns="45720" rtlCol="0" anchor="t">
            <a:normAutofit/>
          </a:bodyPr>
          <a:lstStyle/>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Dataset gathering : </a:t>
            </a:r>
            <a:endParaRPr lang="en-US" sz="2400" b="1" dirty="0">
              <a:latin typeface="Times New Roman" panose="02020603050405020304" pitchFamily="18" charset="0"/>
              <a:ea typeface="+mn-lt"/>
              <a:cs typeface="Times New Roman" panose="02020603050405020304" pitchFamily="18" charset="0"/>
            </a:endParaRPr>
          </a:p>
          <a:p>
            <a:pPr lvl="1" indent="-342900" algn="just">
              <a:buFont typeface="Arial" panose="020B0604020202020204" pitchFamily="34" charset="0"/>
              <a:buChar char="•"/>
            </a:pPr>
            <a:r>
              <a:rPr lang="en-US" sz="2200" dirty="0">
                <a:latin typeface="Times New Roman"/>
                <a:ea typeface="+mn-lt"/>
                <a:cs typeface="+mn-lt"/>
              </a:rPr>
              <a:t>Captured video from a 4MP camera at 30 fps.</a:t>
            </a:r>
          </a:p>
          <a:p>
            <a:pPr lvl="1" indent="-342900" algn="just">
              <a:buFont typeface="Arial" panose="020B0604020202020204" pitchFamily="34" charset="0"/>
              <a:buChar char="•"/>
            </a:pPr>
            <a:r>
              <a:rPr lang="en-US" sz="2200" dirty="0">
                <a:latin typeface="Times New Roman"/>
                <a:ea typeface="+mn-lt"/>
                <a:cs typeface="+mn-lt"/>
              </a:rPr>
              <a:t>Extracted a total of 2300 images from 50 videos.</a:t>
            </a:r>
          </a:p>
          <a:p>
            <a:pPr lvl="1" indent="-342900" algn="just">
              <a:buFont typeface="Arial" panose="020B0604020202020204" pitchFamily="34" charset="0"/>
              <a:buChar char="•"/>
            </a:pPr>
            <a:endParaRPr lang="en-US" sz="2000" dirty="0">
              <a:latin typeface="Times New Roman"/>
              <a:ea typeface="+mn-lt"/>
              <a:cs typeface="+mn-lt"/>
            </a:endParaRPr>
          </a:p>
          <a:p>
            <a:pPr algn="just">
              <a:buFont typeface="Wingdings" panose="05000000000000000000" pitchFamily="2" charset="2"/>
              <a:buChar char="Ø"/>
            </a:pPr>
            <a:r>
              <a:rPr lang="en-US" sz="2400" b="1" dirty="0">
                <a:latin typeface="Times New Roman"/>
                <a:cs typeface="Times New Roman"/>
              </a:rPr>
              <a:t>Annotation of images :</a:t>
            </a:r>
            <a:r>
              <a:rPr lang="en-US" sz="2400" dirty="0">
                <a:latin typeface="Times New Roman"/>
                <a:cs typeface="Times New Roman"/>
              </a:rPr>
              <a:t> </a:t>
            </a:r>
          </a:p>
          <a:p>
            <a:pPr lvl="1" indent="-342900" algn="just">
              <a:buFont typeface="Arial" panose="020B0604020202020204" pitchFamily="34" charset="0"/>
              <a:buChar char="•"/>
            </a:pPr>
            <a:r>
              <a:rPr lang="en-US" sz="2200" dirty="0">
                <a:latin typeface="Times New Roman"/>
                <a:cs typeface="Times New Roman"/>
              </a:rPr>
              <a:t>Annotated the images with a total of 9967 instances using </a:t>
            </a:r>
            <a:r>
              <a:rPr lang="en-US" sz="2200" dirty="0" err="1">
                <a:latin typeface="Times New Roman"/>
                <a:cs typeface="Times New Roman"/>
              </a:rPr>
              <a:t>Roboflow</a:t>
            </a:r>
            <a:r>
              <a:rPr lang="en-US" sz="2200" dirty="0">
                <a:latin typeface="Times New Roman"/>
                <a:cs typeface="Times New Roman"/>
              </a:rPr>
              <a:t>.</a:t>
            </a:r>
          </a:p>
          <a:p>
            <a:pPr lvl="1" indent="-342900" algn="just">
              <a:buFont typeface="Arial" panose="020B0604020202020204" pitchFamily="34" charset="0"/>
              <a:buChar char="•"/>
            </a:pPr>
            <a:r>
              <a:rPr lang="en-US" sz="2200" dirty="0">
                <a:latin typeface="Times New Roman"/>
                <a:cs typeface="Times New Roman"/>
              </a:rPr>
              <a:t>Resized the images to 640 x 640.</a:t>
            </a:r>
          </a:p>
          <a:p>
            <a:pPr lvl="1" indent="-342900" algn="just">
              <a:buFont typeface="Arial" panose="020B0604020202020204" pitchFamily="34" charset="0"/>
              <a:buChar char="•"/>
            </a:pPr>
            <a:r>
              <a:rPr lang="en-US" sz="2200" dirty="0">
                <a:latin typeface="Times New Roman"/>
                <a:cs typeface="Times New Roman"/>
              </a:rPr>
              <a:t>Split the dataset into 80% for training and 20% for testing.</a:t>
            </a:r>
          </a:p>
          <a:p>
            <a:pPr lvl="1" indent="-342900" algn="just">
              <a:buFont typeface="Arial" panose="020B0604020202020204" pitchFamily="34" charset="0"/>
              <a:buChar char="•"/>
            </a:pPr>
            <a:endParaRPr lang="en-US" sz="2000" dirty="0">
              <a:latin typeface="Times New Roman"/>
              <a:cs typeface="Times New Roman"/>
            </a:endParaRPr>
          </a:p>
          <a:p>
            <a:pPr algn="just">
              <a:buFont typeface="Wingdings" panose="05000000000000000000" pitchFamily="2" charset="2"/>
              <a:buChar char="Ø"/>
            </a:pPr>
            <a:r>
              <a:rPr lang="en-US" sz="2400" b="1" dirty="0">
                <a:latin typeface="Times New Roman"/>
                <a:cs typeface="Times New Roman"/>
              </a:rPr>
              <a:t>Model training :</a:t>
            </a:r>
            <a:r>
              <a:rPr lang="en-US" sz="2400" dirty="0">
                <a:latin typeface="Times New Roman"/>
                <a:cs typeface="Times New Roman"/>
              </a:rPr>
              <a:t> </a:t>
            </a:r>
          </a:p>
          <a:p>
            <a:pPr marL="685800" lvl="1">
              <a:buFont typeface="Arial" panose="020B0604020202020204" pitchFamily="34" charset="0"/>
              <a:buChar char="•"/>
            </a:pPr>
            <a:r>
              <a:rPr lang="en-US" sz="2200" dirty="0">
                <a:latin typeface="Times New Roman"/>
                <a:cs typeface="Times New Roman"/>
              </a:rPr>
              <a:t>The training was conducted over 100 epochs using the YOLOv8n model in Google </a:t>
            </a:r>
            <a:r>
              <a:rPr lang="en-US" sz="2200" dirty="0" err="1">
                <a:latin typeface="Times New Roman"/>
                <a:cs typeface="Times New Roman"/>
              </a:rPr>
              <a:t>Colab</a:t>
            </a:r>
            <a:r>
              <a:rPr lang="en-US" sz="2200" dirty="0">
                <a:latin typeface="Times New Roman"/>
                <a:cs typeface="Times New Roman"/>
              </a:rPr>
              <a:t>.</a:t>
            </a:r>
          </a:p>
          <a:p>
            <a:pPr marL="457200" indent="-457200"/>
            <a:endParaRPr lang="en-US" sz="2800" dirty="0">
              <a:latin typeface="Times New Roman"/>
              <a:cs typeface="Times New Roman"/>
            </a:endParaRPr>
          </a:p>
        </p:txBody>
      </p:sp>
      <p:sp>
        <p:nvSpPr>
          <p:cNvPr id="7" name="Title 1">
            <a:extLst>
              <a:ext uri="{FF2B5EF4-FFF2-40B4-BE49-F238E27FC236}">
                <a16:creationId xmlns:a16="http://schemas.microsoft.com/office/drawing/2014/main" id="{092EB063-FB23-810E-E6E8-1704BF3A3DD9}"/>
              </a:ext>
            </a:extLst>
          </p:cNvPr>
          <p:cNvSpPr txBox="1">
            <a:spLocks/>
          </p:cNvSpPr>
          <p:nvPr/>
        </p:nvSpPr>
        <p:spPr>
          <a:xfrm>
            <a:off x="175084" y="250232"/>
            <a:ext cx="8229600" cy="5334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dirty="0">
                <a:solidFill>
                  <a:schemeClr val="tx2"/>
                </a:solidFill>
                <a:latin typeface="Times New Roman"/>
                <a:cs typeface="Times New Roman"/>
              </a:rPr>
              <a:t>Methodology (</a:t>
            </a:r>
            <a:r>
              <a:rPr lang="en-US" sz="3600" b="1">
                <a:solidFill>
                  <a:schemeClr val="tx2"/>
                </a:solidFill>
                <a:latin typeface="Times New Roman"/>
                <a:cs typeface="Times New Roman"/>
              </a:rPr>
              <a:t>Contd</a:t>
            </a:r>
            <a:r>
              <a:rPr lang="en-US" sz="3600" b="1" dirty="0">
                <a:solidFill>
                  <a:schemeClr val="tx2"/>
                </a:solidFill>
                <a:latin typeface="Times New Roman"/>
                <a:cs typeface="Times New Roman"/>
              </a:rPr>
              <a:t>..)</a:t>
            </a:r>
            <a:endParaRPr lang="en-US" sz="3600" dirty="0">
              <a:solidFill>
                <a:schemeClr val="tx2"/>
              </a:solidFill>
            </a:endParaRPr>
          </a:p>
        </p:txBody>
      </p:sp>
    </p:spTree>
    <p:extLst>
      <p:ext uri="{BB962C8B-B14F-4D97-AF65-F5344CB8AC3E}">
        <p14:creationId xmlns:p14="http://schemas.microsoft.com/office/powerpoint/2010/main" val="28207539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367</TotalTime>
  <Words>1318</Words>
  <Application>Microsoft Office PowerPoint</Application>
  <PresentationFormat>On-screen Show (4:3)</PresentationFormat>
  <Paragraphs>162</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Algerian</vt:lpstr>
      <vt:lpstr>Arial</vt:lpstr>
      <vt:lpstr>Calibri</vt:lpstr>
      <vt:lpstr>Times New Roman</vt:lpstr>
      <vt:lpstr>Wingdings</vt:lpstr>
      <vt:lpstr>Office Theme</vt:lpstr>
      <vt:lpstr>International Conference on Smart Systems for applications in Electrical Sciences  ICSSES-2024</vt:lpstr>
      <vt:lpstr>Contents</vt:lpstr>
      <vt:lpstr>Introduction</vt:lpstr>
      <vt:lpstr>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 and Discussion</vt:lpstr>
      <vt:lpstr>Results and Discussion (Contd..)</vt:lpstr>
      <vt:lpstr>Results and Discussion (Contd..)</vt:lpstr>
      <vt:lpstr>Results and Discussion (Contd..)</vt:lpstr>
      <vt:lpstr>Results and Discussion (Contd..)</vt:lpstr>
      <vt:lpstr>Results and Discussion (Contd..)</vt:lpstr>
      <vt:lpstr>Results and Discussion (Contd..)</vt:lpstr>
      <vt:lpstr>Conclusion</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Conference on Smart Systems for applications in Electrical Sciences  ICSSES-2023</dc:title>
  <dc:creator>SIT</dc:creator>
  <cp:lastModifiedBy>Mithun J B</cp:lastModifiedBy>
  <cp:revision>4</cp:revision>
  <dcterms:created xsi:type="dcterms:W3CDTF">2006-08-16T00:00:00Z</dcterms:created>
  <dcterms:modified xsi:type="dcterms:W3CDTF">2024-05-02T06:12:43Z</dcterms:modified>
</cp:coreProperties>
</file>